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2" r:id="rId8"/>
    <p:sldId id="263" r:id="rId9"/>
    <p:sldId id="266" r:id="rId10"/>
    <p:sldId id="267" r:id="rId11"/>
    <p:sldId id="268" r:id="rId12"/>
  </p:sldIdLst>
  <p:sldSz cx="12192000" cy="6858000"/>
  <p:notesSz cx="6858000" cy="9144000"/>
  <p:embeddedFontLst>
    <p:embeddedFont>
      <p:font typeface="Galmuri9 Regular" panose="020B0503020202000000" pitchFamily="50" charset="-127"/>
      <p:regular r:id="rId13"/>
    </p:embeddedFont>
    <p:embeddedFont>
      <p:font typeface="롯데리아 촵땡겨체" panose="02000503000000000000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읏맨-힘찬체" panose="02000503000000000000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9FF"/>
    <a:srgbClr val="8CA1FC"/>
    <a:srgbClr val="D7DDF5"/>
    <a:srgbClr val="9999FF"/>
    <a:srgbClr val="403E53"/>
    <a:srgbClr val="3333FF"/>
    <a:srgbClr val="A79CFC"/>
    <a:srgbClr val="CCEC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F70F8-25DB-CA9C-A818-A6C2C8181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57E4B9-155B-CF82-145A-9170D7761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E5D55-F34B-DA90-31D5-D7FE1822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B88BF-DF3B-ADD8-7F07-E285B2B0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BE4D9-C996-AC53-E7DC-44C9E717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2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4FDF-3C15-4344-6C4C-210D2A8E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EEF920-67E7-7616-3B0A-48603D0C9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BB18C5-4BD0-15B1-81DE-C50DC0EA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494B-AB96-035E-465D-5729F081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396EE-8EAD-0271-2492-6A3E1A56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00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138438-21E8-C87F-7ACE-7B920484E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5EFDF6-AD96-E955-3EE2-850B088D9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E5A32-590A-6D3C-9926-06D371CD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7C9D1-83B5-882E-BF61-2F686E30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CD396-3303-3BE5-149B-BCEAD9D5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6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BD469-72DC-CE5E-50FE-F9BCF5FD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6454A-3895-872F-37AB-9DAE5CBD7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3491B-D6F9-CAAA-62AF-F07E10AD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5EF37-BB48-00EB-A187-F15F70B3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728C4-8DC3-CE65-6A05-C0BD355C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65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F248C-BB35-C275-3AFB-AB5E2ADE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07CC55-CCE2-5A79-FE08-4620DC374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E8B78-F4E1-3751-8E71-2BBC674A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40B07-2E40-4C54-01AF-FF13CCF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A1FDC-E5DB-1A06-51FD-92EC315F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84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223ED-EA8C-1149-1FE9-99ED5EE9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AF06BA-0470-6606-23A7-B5213C44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51D10-00B4-F728-B5E8-AF812DF8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26E849-9F95-1493-A479-E8EFE0F8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6B79D-3AC4-E8AB-316E-E5D60BA9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47DD85-525A-E05B-A291-8741FEAA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4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90CD5-6695-D475-E870-A4D1A1A7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C7E23-9A79-933F-78B6-ECEE6C11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254FB4-F43A-A400-2C85-891B4D206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32CA13-7F11-9515-DAF3-E96733D42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2126BC-F0EF-64C2-6DFC-0409A9DA9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C9950-3575-B79D-AC39-E642996A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1CF059-215C-CD68-941E-8AF6068E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AA8CD3-447B-B170-C802-8809FBD0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9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831E7-2A57-C741-037B-C7E80A77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B9E29A-EEC4-0AE8-7C5D-C7230316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2E248B-1087-B5E9-93D1-047C92A0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8CDA72-A618-44D5-5F46-F549F8A1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0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4AA533-E59C-A5FE-B81E-BBD69585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0D438C-9F11-7D57-322B-F99ABAE2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D63361-F172-313A-80CB-E0C7D678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5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6BD82-E63C-3EE4-6A19-876F156A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B16E3-C32B-8B01-3C74-7A58513B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94648F-323A-DF12-E8EB-6DED160A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5300F5-8D5E-4300-58CA-4C748C3A9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E2DE2-2D0F-F186-8DBE-05C30AB4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DB5FD-15FD-8557-6F5A-2E2D6A18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10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02B25-6586-3628-2491-975B063D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468F3B-9311-8226-0E73-0BF8501FA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85D5FB-6A31-3CC8-BE10-7CEEE6E84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96AEBE-5DB9-82AC-76AF-AB387369C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822673-D618-DEE1-F2FD-5CB50557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F675D0-1F06-7BAE-938F-5E14CA2F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8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ADF093-BC0F-20E3-E2DF-702A1D9F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E4967-D7E4-EED7-E0ED-E6BA98759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68226-CE6A-C76B-52B7-129A60EDF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0FBE-0096-44FA-AF1F-BF26CDAD8258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E4557-EF25-2982-AAB5-8589A81CA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35102-07D1-CCF8-2F5D-F238B5C0F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E0E8A-353C-40DF-B1B7-8F051BAA6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676816-0305-9691-9C95-8980ADF21662}"/>
              </a:ext>
            </a:extLst>
          </p:cNvPr>
          <p:cNvGrpSpPr/>
          <p:nvPr/>
        </p:nvGrpSpPr>
        <p:grpSpPr>
          <a:xfrm>
            <a:off x="3176021" y="989447"/>
            <a:ext cx="5930254" cy="3707263"/>
            <a:chOff x="3111116" y="1206655"/>
            <a:chExt cx="5930254" cy="3707263"/>
          </a:xfrm>
        </p:grpSpPr>
        <p:pic>
          <p:nvPicPr>
            <p:cNvPr id="11" name="그림 10" descr="만화 영화, 장난감이(가) 표시된 사진&#10;&#10;자동 생성된 설명">
              <a:extLst>
                <a:ext uri="{FF2B5EF4-FFF2-40B4-BE49-F238E27FC236}">
                  <a16:creationId xmlns:a16="http://schemas.microsoft.com/office/drawing/2014/main" id="{99F258FD-FA4D-6A68-55AC-218400582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56444">
              <a:off x="3111116" y="1206655"/>
              <a:ext cx="1507334" cy="150733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54C8E3-A2A0-CABF-0891-CCC05403396C}"/>
                </a:ext>
              </a:extLst>
            </p:cNvPr>
            <p:cNvSpPr txBox="1"/>
            <p:nvPr/>
          </p:nvSpPr>
          <p:spPr>
            <a:xfrm>
              <a:off x="3429000" y="1944082"/>
              <a:ext cx="5334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ln w="38100">
                    <a:solidFill>
                      <a:schemeClr val="bg1"/>
                    </a:solidFill>
                  </a:ln>
                  <a:solidFill>
                    <a:srgbClr val="8CA1FC"/>
                  </a:solidFill>
                  <a:latin typeface="롯데리아 촵땡겨체" panose="02000503000000000000" pitchFamily="50" charset="-127"/>
                  <a:ea typeface="롯데리아 촵땡겨체" panose="02000503000000000000" pitchFamily="50" charset="-127"/>
                </a:rPr>
                <a:t>CHESS</a:t>
              </a:r>
              <a:endParaRPr lang="ko-KR" altLang="en-US" sz="9600" dirty="0">
                <a:ln w="38100">
                  <a:solidFill>
                    <a:schemeClr val="bg1"/>
                  </a:solidFill>
                </a:ln>
                <a:solidFill>
                  <a:srgbClr val="8CA1FC"/>
                </a:solidFill>
                <a:latin typeface="롯데리아 촵땡겨체" panose="02000503000000000000" pitchFamily="50" charset="-127"/>
                <a:ea typeface="롯데리아 촵땡겨체" panose="02000503000000000000" pitchFamily="50" charset="-127"/>
              </a:endParaRPr>
            </a:p>
          </p:txBody>
        </p:sp>
        <p:pic>
          <p:nvPicPr>
            <p:cNvPr id="7" name="그림 6" descr="만화 영화이(가) 표시된 사진&#10;&#10;자동 생성된 설명">
              <a:extLst>
                <a:ext uri="{FF2B5EF4-FFF2-40B4-BE49-F238E27FC236}">
                  <a16:creationId xmlns:a16="http://schemas.microsoft.com/office/drawing/2014/main" id="{C8A5C0E0-1727-AC40-8453-AD2C64BE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82321">
              <a:off x="7744349" y="2731757"/>
              <a:ext cx="1297021" cy="129702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A9AE76-3B1A-88F4-A9CA-688AFED29F43}"/>
                </a:ext>
              </a:extLst>
            </p:cNvPr>
            <p:cNvSpPr txBox="1"/>
            <p:nvPr/>
          </p:nvSpPr>
          <p:spPr>
            <a:xfrm>
              <a:off x="3429000" y="3344258"/>
              <a:ext cx="5334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ln w="38100">
                    <a:solidFill>
                      <a:schemeClr val="bg1"/>
                    </a:solidFill>
                  </a:ln>
                  <a:solidFill>
                    <a:srgbClr val="A79CFC"/>
                  </a:solidFill>
                  <a:latin typeface="롯데리아 촵땡겨체" panose="02000503000000000000" pitchFamily="50" charset="-127"/>
                  <a:ea typeface="롯데리아 촵땡겨체" panose="02000503000000000000" pitchFamily="50" charset="-127"/>
                </a:rPr>
                <a:t>TRUMP</a:t>
              </a:r>
              <a:endParaRPr lang="ko-KR" altLang="en-US" sz="9600" dirty="0">
                <a:ln w="38100">
                  <a:solidFill>
                    <a:schemeClr val="bg1"/>
                  </a:solidFill>
                </a:ln>
                <a:solidFill>
                  <a:srgbClr val="A79CFC"/>
                </a:solidFill>
                <a:latin typeface="롯데리아 촵땡겨체" panose="02000503000000000000" pitchFamily="50" charset="-127"/>
                <a:ea typeface="롯데리아 촵땡겨체" panose="02000503000000000000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4226F7-6EA6-2C97-D37C-7582AD314BE8}"/>
                </a:ext>
              </a:extLst>
            </p:cNvPr>
            <p:cNvSpPr txBox="1"/>
            <p:nvPr/>
          </p:nvSpPr>
          <p:spPr>
            <a:xfrm rot="1072464">
              <a:off x="5229225" y="2710635"/>
              <a:ext cx="17335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n w="38100">
                    <a:solidFill>
                      <a:schemeClr val="bg1"/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롯데리아 촵땡겨체" panose="02000503000000000000" pitchFamily="50" charset="-127"/>
                  <a:ea typeface="롯데리아 촵땡겨체" panose="02000503000000000000" pitchFamily="50" charset="-127"/>
                </a:rPr>
                <a:t>vs.</a:t>
              </a:r>
              <a:endParaRPr lang="ko-KR" altLang="en-US" sz="6000" dirty="0">
                <a:ln w="38100">
                  <a:solidFill>
                    <a:schemeClr val="bg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롯데리아 촵땡겨체" panose="02000503000000000000" pitchFamily="50" charset="-127"/>
                <a:ea typeface="롯데리아 촵땡겨체" panose="02000503000000000000" pitchFamily="50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35E0E-C6D2-7445-0DAB-999C2FD8E92C}"/>
              </a:ext>
            </a:extLst>
          </p:cNvPr>
          <p:cNvSpPr/>
          <p:nvPr/>
        </p:nvSpPr>
        <p:spPr>
          <a:xfrm>
            <a:off x="279400" y="298450"/>
            <a:ext cx="11633200" cy="6261100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B112310-4320-080F-4793-0D638426A5C8}"/>
              </a:ext>
            </a:extLst>
          </p:cNvPr>
          <p:cNvGrpSpPr/>
          <p:nvPr/>
        </p:nvGrpSpPr>
        <p:grpSpPr>
          <a:xfrm>
            <a:off x="4399986" y="4868761"/>
            <a:ext cx="3392028" cy="1015282"/>
            <a:chOff x="4399986" y="4868761"/>
            <a:chExt cx="3392028" cy="101528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F15E361-D3AD-D55B-9A85-F84624F17CC6}"/>
                </a:ext>
              </a:extLst>
            </p:cNvPr>
            <p:cNvSpPr/>
            <p:nvPr/>
          </p:nvSpPr>
          <p:spPr>
            <a:xfrm>
              <a:off x="4399986" y="4868761"/>
              <a:ext cx="3392028" cy="1015282"/>
            </a:xfrm>
            <a:prstGeom prst="round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49974BA-0D87-29E3-59CF-251716478DCE}"/>
                </a:ext>
              </a:extLst>
            </p:cNvPr>
            <p:cNvSpPr/>
            <p:nvPr/>
          </p:nvSpPr>
          <p:spPr>
            <a:xfrm>
              <a:off x="4553445" y="4989960"/>
              <a:ext cx="3085109" cy="767082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>
              <a:innerShdw blurRad="25400" dist="254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AF0031-CEA1-939C-C203-2AD8F47E7E67}"/>
                </a:ext>
              </a:extLst>
            </p:cNvPr>
            <p:cNvSpPr txBox="1"/>
            <p:nvPr/>
          </p:nvSpPr>
          <p:spPr>
            <a:xfrm>
              <a:off x="5321059" y="5111891"/>
              <a:ext cx="1679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D7DDF5"/>
                  </a:solidFill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읏맨-힘찬체" panose="02000503000000000000" pitchFamily="50" charset="-127"/>
                  <a:ea typeface="읏맨-힘찬체" panose="02000503000000000000" pitchFamily="50" charset="-127"/>
                </a:rPr>
                <a:t>START</a:t>
              </a:r>
              <a:endParaRPr lang="ko-KR" altLang="en-US" sz="2800" dirty="0">
                <a:solidFill>
                  <a:srgbClr val="D7DDF5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3031AE-8516-2BC2-011A-390E7122FECB}"/>
              </a:ext>
            </a:extLst>
          </p:cNvPr>
          <p:cNvSpPr txBox="1"/>
          <p:nvPr/>
        </p:nvSpPr>
        <p:spPr>
          <a:xfrm>
            <a:off x="5215982" y="1279696"/>
            <a:ext cx="176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  <a:alpha val="28000"/>
                  </a:schemeClr>
                </a:solidFill>
                <a:latin typeface="읏맨-힘찬체" panose="02000503000000000000" pitchFamily="50" charset="-127"/>
                <a:ea typeface="읏맨-힘찬체" panose="02000503000000000000" pitchFamily="50" charset="-127"/>
              </a:rPr>
              <a:t>TEAM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  <a:alpha val="28000"/>
                  </a:schemeClr>
                </a:solidFill>
                <a:latin typeface="읏맨-힘찬체" panose="02000503000000000000" pitchFamily="50" charset="-127"/>
                <a:ea typeface="읏맨-힘찬체" panose="02000503000000000000" pitchFamily="50" charset="-127"/>
              </a:rPr>
              <a:t>제왑삐</a:t>
            </a:r>
            <a:endParaRPr lang="ko-KR" altLang="en-US" dirty="0">
              <a:solidFill>
                <a:schemeClr val="tx1">
                  <a:lumMod val="95000"/>
                  <a:lumOff val="5000"/>
                  <a:alpha val="28000"/>
                </a:schemeClr>
              </a:solidFill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pic>
        <p:nvPicPr>
          <p:cNvPr id="42" name="그림 41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758696C5-7B5B-57A4-CC5B-D9D6BBA15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299">
            <a:off x="-1065213" y="3534361"/>
            <a:ext cx="4346652" cy="4346652"/>
          </a:xfrm>
          <a:prstGeom prst="rect">
            <a:avLst/>
          </a:prstGeom>
        </p:spPr>
      </p:pic>
      <p:pic>
        <p:nvPicPr>
          <p:cNvPr id="54" name="그림 53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7EE88FDA-1F65-1BF2-B02F-489788BE2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7837">
            <a:off x="-484425" y="-419149"/>
            <a:ext cx="2312314" cy="2312314"/>
          </a:xfrm>
          <a:prstGeom prst="rect">
            <a:avLst/>
          </a:prstGeom>
        </p:spPr>
      </p:pic>
      <p:pic>
        <p:nvPicPr>
          <p:cNvPr id="63" name="그림 62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FB951A5-08F9-ECAD-192D-64727730F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27905" y="-812054"/>
            <a:ext cx="2333732" cy="2333730"/>
          </a:xfrm>
          <a:prstGeom prst="rect">
            <a:avLst/>
          </a:prstGeom>
        </p:spPr>
      </p:pic>
      <p:pic>
        <p:nvPicPr>
          <p:cNvPr id="56" name="그림 55" descr="만화 영화, 스케치, 클립아트, 디자인이(가) 표시된 사진&#10;&#10;자동 생성된 설명">
            <a:extLst>
              <a:ext uri="{FF2B5EF4-FFF2-40B4-BE49-F238E27FC236}">
                <a16:creationId xmlns:a16="http://schemas.microsoft.com/office/drawing/2014/main" id="{DEB3D8AD-3193-91DE-97CD-B5858BBC9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7067">
            <a:off x="9121252" y="3543020"/>
            <a:ext cx="4886888" cy="4886886"/>
          </a:xfrm>
          <a:prstGeom prst="rect">
            <a:avLst/>
          </a:prstGeom>
        </p:spPr>
      </p:pic>
      <p:pic>
        <p:nvPicPr>
          <p:cNvPr id="58" name="그림 57" descr="만화 영화, 클립아트, 스케치, 디자인이(가) 표시된 사진&#10;&#10;자동 생성된 설명">
            <a:extLst>
              <a:ext uri="{FF2B5EF4-FFF2-40B4-BE49-F238E27FC236}">
                <a16:creationId xmlns:a16="http://schemas.microsoft.com/office/drawing/2014/main" id="{8607DC22-7DF7-C6FA-E23E-ADC17D3C78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28474">
            <a:off x="10426948" y="2149955"/>
            <a:ext cx="3302209" cy="33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CAD177-9359-EF8D-0BF7-9A9EAFA82DD3}"/>
              </a:ext>
            </a:extLst>
          </p:cNvPr>
          <p:cNvSpPr/>
          <p:nvPr/>
        </p:nvSpPr>
        <p:spPr>
          <a:xfrm>
            <a:off x="495300" y="1028700"/>
            <a:ext cx="11163300" cy="5248071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1F3A1-0473-7685-F98F-294BD4BF9F2B}"/>
              </a:ext>
            </a:extLst>
          </p:cNvPr>
          <p:cNvSpPr txBox="1"/>
          <p:nvPr/>
        </p:nvSpPr>
        <p:spPr>
          <a:xfrm>
            <a:off x="628650" y="581229"/>
            <a:ext cx="49231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bg1"/>
                  </a:solidFill>
                </a:ln>
                <a:solidFill>
                  <a:srgbClr val="8CA1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프로젝트 회고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D5E792-7ED6-1F72-0AEA-FD75BD012E51}"/>
              </a:ext>
            </a:extLst>
          </p:cNvPr>
          <p:cNvSpPr/>
          <p:nvPr/>
        </p:nvSpPr>
        <p:spPr>
          <a:xfrm>
            <a:off x="1001071" y="4005061"/>
            <a:ext cx="10189858" cy="1424294"/>
          </a:xfrm>
          <a:prstGeom prst="roundRect">
            <a:avLst/>
          </a:prstGeom>
          <a:solidFill>
            <a:srgbClr val="D7DDF5">
              <a:alpha val="73000"/>
            </a:srgbClr>
          </a:solidFill>
          <a:ln w="38100"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김민석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그동안 단순하게만 코드를 짜고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일차원적인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로직 구현을 했다면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이번에는 팀원분의 도움을 통해 그동안 어려워서 겁먹고 엄두도 내지 않았던 부분에 대해서 과감하게 공부하게 된 계기가 되었다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비슷한 구현이지만 로직이 변경됨에 따라서 확장성이 용이해지게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되는것을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알게 되었다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또한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에셋이나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리소스 부분에서 제한적인 부분이 많았었는데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현지님께서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자체제작이 가능하여 게임 기획에 대해서 원했던 만큼 구현이 된 것 같아서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보람있었다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200" b="0" dirty="0">
              <a:effectLst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3D9F8F-130D-1D1A-B167-1F13474BC643}"/>
              </a:ext>
            </a:extLst>
          </p:cNvPr>
          <p:cNvSpPr/>
          <p:nvPr/>
        </p:nvSpPr>
        <p:spPr>
          <a:xfrm>
            <a:off x="1001071" y="2286140"/>
            <a:ext cx="10189858" cy="1495185"/>
          </a:xfrm>
          <a:prstGeom prst="roundRect">
            <a:avLst/>
          </a:prstGeom>
          <a:solidFill>
            <a:srgbClr val="D7DDF5">
              <a:alpha val="73000"/>
            </a:srgbClr>
          </a:solidFill>
          <a:ln w="38100"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어하림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밤 새서 응원한 보람이 있는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버튼이 잘 작동해서 기분이 좋다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앞으로 버튼 담당 할 수 있을 것 같다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세계관이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체스초코가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아니라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안타까울따름이다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 ChatGPT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의 도움을 받아왔지만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팀원에게 질문하니 더 간략해서 이해가 잘 된다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200" dirty="0"/>
              <a:t>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팀에 정예가 많으면 질문을 할 타이밍을 잘 잡아야겠다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200" dirty="0"/>
              <a:t>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질문하는데 수줍음이 사라졌다 이제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어디가서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잘 질문 할 수 있을 것 같아 좋다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200" dirty="0"/>
              <a:t>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피그마로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캐릭터 만들 수 있다는 걸 알게 되었다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어깨너머 일주일이면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만들줄은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몰라도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저런거구나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!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한다</a:t>
            </a:r>
            <a:endParaRPr lang="ko-KR" altLang="en-US" sz="1200" b="0" dirty="0">
              <a:effectLst/>
            </a:endParaRPr>
          </a:p>
        </p:txBody>
      </p:sp>
      <p:pic>
        <p:nvPicPr>
          <p:cNvPr id="9" name="그림 8" descr="클립아트, 창의성이(가) 표시된 사진&#10;&#10;자동 생성된 설명">
            <a:extLst>
              <a:ext uri="{FF2B5EF4-FFF2-40B4-BE49-F238E27FC236}">
                <a16:creationId xmlns:a16="http://schemas.microsoft.com/office/drawing/2014/main" id="{E884949B-E02F-6922-306F-859356D9A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95" y="712999"/>
            <a:ext cx="652134" cy="631401"/>
          </a:xfrm>
          <a:prstGeom prst="rect">
            <a:avLst/>
          </a:prstGeom>
        </p:spPr>
      </p:pic>
      <p:pic>
        <p:nvPicPr>
          <p:cNvPr id="10" name="그림 9" descr="클립아트, 창의성이(가) 표시된 사진&#10;&#10;자동 생성된 설명">
            <a:extLst>
              <a:ext uri="{FF2B5EF4-FFF2-40B4-BE49-F238E27FC236}">
                <a16:creationId xmlns:a16="http://schemas.microsoft.com/office/drawing/2014/main" id="{1CA6E9D6-87DD-6340-3D2B-867CA7C5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74" y="831970"/>
            <a:ext cx="406380" cy="39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C254C8E3-A2A0-CABF-0891-CCC05403396C}"/>
              </a:ext>
            </a:extLst>
          </p:cNvPr>
          <p:cNvSpPr txBox="1"/>
          <p:nvPr/>
        </p:nvSpPr>
        <p:spPr>
          <a:xfrm>
            <a:off x="3009900" y="2476156"/>
            <a:ext cx="6418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n w="38100">
                  <a:solidFill>
                    <a:schemeClr val="bg1"/>
                  </a:solidFill>
                </a:ln>
                <a:solidFill>
                  <a:srgbClr val="8CA1FC"/>
                </a:solidFill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감사합니다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35E0E-C6D2-7445-0DAB-999C2FD8E92C}"/>
              </a:ext>
            </a:extLst>
          </p:cNvPr>
          <p:cNvSpPr/>
          <p:nvPr/>
        </p:nvSpPr>
        <p:spPr>
          <a:xfrm>
            <a:off x="279400" y="298450"/>
            <a:ext cx="11633200" cy="6261100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B112310-4320-080F-4793-0D638426A5C8}"/>
              </a:ext>
            </a:extLst>
          </p:cNvPr>
          <p:cNvGrpSpPr/>
          <p:nvPr/>
        </p:nvGrpSpPr>
        <p:grpSpPr>
          <a:xfrm>
            <a:off x="4399985" y="4287401"/>
            <a:ext cx="3392028" cy="1015282"/>
            <a:chOff x="4399986" y="4868761"/>
            <a:chExt cx="3392028" cy="101528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F15E361-D3AD-D55B-9A85-F84624F17CC6}"/>
                </a:ext>
              </a:extLst>
            </p:cNvPr>
            <p:cNvSpPr/>
            <p:nvPr/>
          </p:nvSpPr>
          <p:spPr>
            <a:xfrm>
              <a:off x="4399986" y="4868761"/>
              <a:ext cx="3392028" cy="1015282"/>
            </a:xfrm>
            <a:prstGeom prst="round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49974BA-0D87-29E3-59CF-251716478DCE}"/>
                </a:ext>
              </a:extLst>
            </p:cNvPr>
            <p:cNvSpPr/>
            <p:nvPr/>
          </p:nvSpPr>
          <p:spPr>
            <a:xfrm>
              <a:off x="4553445" y="4989960"/>
              <a:ext cx="3085109" cy="767082"/>
            </a:xfrm>
            <a:prstGeom prst="round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  <a:effectLst>
              <a:innerShdw blurRad="25400" dist="254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AF0031-CEA1-939C-C203-2AD8F47E7E67}"/>
                </a:ext>
              </a:extLst>
            </p:cNvPr>
            <p:cNvSpPr txBox="1"/>
            <p:nvPr/>
          </p:nvSpPr>
          <p:spPr>
            <a:xfrm>
              <a:off x="5461851" y="5128002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D7DDF5"/>
                  </a:solidFill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읏맨-힘찬체" panose="02000503000000000000" pitchFamily="50" charset="-127"/>
                  <a:ea typeface="읏맨-힘찬체" panose="02000503000000000000" pitchFamily="50" charset="-127"/>
                </a:rPr>
                <a:t>EXIT</a:t>
              </a:r>
              <a:endParaRPr lang="ko-KR" altLang="en-US" sz="2800" dirty="0">
                <a:solidFill>
                  <a:srgbClr val="D7DDF5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3031AE-8516-2BC2-011A-390E7122FECB}"/>
              </a:ext>
            </a:extLst>
          </p:cNvPr>
          <p:cNvSpPr txBox="1"/>
          <p:nvPr/>
        </p:nvSpPr>
        <p:spPr>
          <a:xfrm>
            <a:off x="5215982" y="1968782"/>
            <a:ext cx="176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  <a:alpha val="28000"/>
                  </a:schemeClr>
                </a:solidFill>
                <a:latin typeface="읏맨-힘찬체" panose="02000503000000000000" pitchFamily="50" charset="-127"/>
                <a:ea typeface="읏맨-힘찬체" panose="02000503000000000000" pitchFamily="50" charset="-127"/>
              </a:rPr>
              <a:t>TEAM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  <a:alpha val="28000"/>
                  </a:schemeClr>
                </a:solidFill>
                <a:latin typeface="읏맨-힘찬체" panose="02000503000000000000" pitchFamily="50" charset="-127"/>
                <a:ea typeface="읏맨-힘찬체" panose="02000503000000000000" pitchFamily="50" charset="-127"/>
              </a:rPr>
              <a:t>제왑삐</a:t>
            </a:r>
            <a:endParaRPr lang="ko-KR" altLang="en-US" dirty="0">
              <a:solidFill>
                <a:schemeClr val="tx1">
                  <a:lumMod val="95000"/>
                  <a:lumOff val="5000"/>
                  <a:alpha val="28000"/>
                </a:schemeClr>
              </a:solidFill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pic>
        <p:nvPicPr>
          <p:cNvPr id="4" name="그림 3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792CCE64-E5B8-2A88-9141-E13C8F9D6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0" y="3298051"/>
            <a:ext cx="3272053" cy="3272053"/>
          </a:xfrm>
          <a:prstGeom prst="rect">
            <a:avLst/>
          </a:prstGeom>
        </p:spPr>
      </p:pic>
      <p:pic>
        <p:nvPicPr>
          <p:cNvPr id="5" name="그림 4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593424FB-CBFF-5B6B-4AA9-9DE33D317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27980" y="4066925"/>
            <a:ext cx="2314265" cy="2314265"/>
          </a:xfrm>
          <a:prstGeom prst="rect">
            <a:avLst/>
          </a:prstGeom>
        </p:spPr>
      </p:pic>
      <p:pic>
        <p:nvPicPr>
          <p:cNvPr id="8" name="그림 7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BDB0A0B2-5B37-E6F5-B152-1D59C12BB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1" y="5155116"/>
            <a:ext cx="1269953" cy="1269953"/>
          </a:xfrm>
          <a:prstGeom prst="rect">
            <a:avLst/>
          </a:prstGeom>
        </p:spPr>
      </p:pic>
      <p:pic>
        <p:nvPicPr>
          <p:cNvPr id="10" name="그림 9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7635557B-D03E-ECF3-B289-5F6BE62A5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98177" y="5210646"/>
            <a:ext cx="1214423" cy="12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7723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C7C93A4-FFA0-9925-38EE-2A168A50F291}"/>
              </a:ext>
            </a:extLst>
          </p:cNvPr>
          <p:cNvSpPr/>
          <p:nvPr/>
        </p:nvSpPr>
        <p:spPr>
          <a:xfrm>
            <a:off x="495300" y="1028700"/>
            <a:ext cx="11163300" cy="5248071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690D-6590-22A7-98E0-4C5D0DA2E1F9}"/>
              </a:ext>
            </a:extLst>
          </p:cNvPr>
          <p:cNvSpPr txBox="1"/>
          <p:nvPr/>
        </p:nvSpPr>
        <p:spPr>
          <a:xfrm>
            <a:off x="628650" y="581229"/>
            <a:ext cx="3284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bg1"/>
                  </a:solidFill>
                </a:ln>
                <a:solidFill>
                  <a:srgbClr val="8CA1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팀원 소개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AFFFAFA-3A04-0443-D066-E05BAEAEE147}"/>
              </a:ext>
            </a:extLst>
          </p:cNvPr>
          <p:cNvGrpSpPr/>
          <p:nvPr/>
        </p:nvGrpSpPr>
        <p:grpSpPr>
          <a:xfrm>
            <a:off x="1392783" y="1952875"/>
            <a:ext cx="9254000" cy="369332"/>
            <a:chOff x="1392783" y="1952875"/>
            <a:chExt cx="925400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6D321D-1190-F113-0536-DB23BF949E51}"/>
                </a:ext>
              </a:extLst>
            </p:cNvPr>
            <p:cNvSpPr txBox="1"/>
            <p:nvPr/>
          </p:nvSpPr>
          <p:spPr>
            <a:xfrm>
              <a:off x="1392783" y="19528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7DDF5"/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된장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943918-54FA-00DF-854B-1F22AB39137F}"/>
                </a:ext>
              </a:extLst>
            </p:cNvPr>
            <p:cNvSpPr txBox="1"/>
            <p:nvPr/>
          </p:nvSpPr>
          <p:spPr>
            <a:xfrm>
              <a:off x="3552076" y="19528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7DDF5"/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쌈장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AF047B-4853-AE93-4B38-3284EE14EBA0}"/>
                </a:ext>
              </a:extLst>
            </p:cNvPr>
            <p:cNvSpPr txBox="1"/>
            <p:nvPr/>
          </p:nvSpPr>
          <p:spPr>
            <a:xfrm>
              <a:off x="5691701" y="19528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7DDF5"/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간장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A0A90D-2B30-4C72-C91C-C7873C7BED71}"/>
                </a:ext>
              </a:extLst>
            </p:cNvPr>
            <p:cNvSpPr txBox="1"/>
            <p:nvPr/>
          </p:nvSpPr>
          <p:spPr>
            <a:xfrm>
              <a:off x="7841159" y="19528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7DDF5"/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춘장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6DB975-F9B4-421F-D3D6-E8F23BBEB054}"/>
                </a:ext>
              </a:extLst>
            </p:cNvPr>
            <p:cNvSpPr txBox="1"/>
            <p:nvPr/>
          </p:nvSpPr>
          <p:spPr>
            <a:xfrm>
              <a:off x="10000452" y="19528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7DDF5"/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초장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1B7B06B-1E2F-A474-6917-923100C659BA}"/>
              </a:ext>
            </a:extLst>
          </p:cNvPr>
          <p:cNvGrpSpPr/>
          <p:nvPr/>
        </p:nvGrpSpPr>
        <p:grpSpPr>
          <a:xfrm>
            <a:off x="628650" y="2299148"/>
            <a:ext cx="10646961" cy="2714654"/>
            <a:chOff x="628650" y="2299148"/>
            <a:chExt cx="10646961" cy="2714654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33181C2-4BE9-0CC2-E08E-ADDE72DE6F51}"/>
                </a:ext>
              </a:extLst>
            </p:cNvPr>
            <p:cNvSpPr/>
            <p:nvPr/>
          </p:nvSpPr>
          <p:spPr>
            <a:xfrm>
              <a:off x="9628078" y="4442992"/>
              <a:ext cx="1426436" cy="5663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F6966B6-AD75-4A6F-3A69-FF6F30FE9784}"/>
                </a:ext>
              </a:extLst>
            </p:cNvPr>
            <p:cNvSpPr/>
            <p:nvPr/>
          </p:nvSpPr>
          <p:spPr>
            <a:xfrm>
              <a:off x="7471741" y="4444100"/>
              <a:ext cx="1426436" cy="5663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9B61BAA-BE23-4335-B2D3-E9CA6D4A0D5B}"/>
                </a:ext>
              </a:extLst>
            </p:cNvPr>
            <p:cNvSpPr/>
            <p:nvPr/>
          </p:nvSpPr>
          <p:spPr>
            <a:xfrm>
              <a:off x="5315404" y="4445208"/>
              <a:ext cx="1426436" cy="5663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D7747B1-A664-6398-944F-786B30ECF517}"/>
                </a:ext>
              </a:extLst>
            </p:cNvPr>
            <p:cNvSpPr/>
            <p:nvPr/>
          </p:nvSpPr>
          <p:spPr>
            <a:xfrm>
              <a:off x="3159067" y="4446316"/>
              <a:ext cx="1426436" cy="5663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2F11D46-F0AF-59ED-4B4E-6484B888F4CE}"/>
                </a:ext>
              </a:extLst>
            </p:cNvPr>
            <p:cNvSpPr/>
            <p:nvPr/>
          </p:nvSpPr>
          <p:spPr>
            <a:xfrm>
              <a:off x="1002730" y="4447424"/>
              <a:ext cx="1426436" cy="5663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 descr="만화 영화이(가) 표시된 사진&#10;&#10;자동 생성된 설명">
              <a:extLst>
                <a:ext uri="{FF2B5EF4-FFF2-40B4-BE49-F238E27FC236}">
                  <a16:creationId xmlns:a16="http://schemas.microsoft.com/office/drawing/2014/main" id="{6BD7C711-3E7A-7626-D3FA-D65B9F1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1625" y="2376397"/>
              <a:ext cx="1903986" cy="1903986"/>
            </a:xfrm>
            <a:prstGeom prst="rect">
              <a:avLst/>
            </a:prstGeom>
          </p:spPr>
        </p:pic>
        <p:pic>
          <p:nvPicPr>
            <p:cNvPr id="14" name="그림 1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D45FE589-167A-9156-1E5F-F1EBD397E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027" y="2299148"/>
              <a:ext cx="2174596" cy="2174596"/>
            </a:xfrm>
            <a:prstGeom prst="rect">
              <a:avLst/>
            </a:prstGeom>
          </p:spPr>
        </p:pic>
        <p:pic>
          <p:nvPicPr>
            <p:cNvPr id="16" name="그림 15" descr="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8A52328D-EE6C-563B-2F01-977FC4C5C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299148"/>
              <a:ext cx="2174596" cy="2174596"/>
            </a:xfrm>
            <a:prstGeom prst="rect">
              <a:avLst/>
            </a:prstGeom>
          </p:spPr>
        </p:pic>
        <p:pic>
          <p:nvPicPr>
            <p:cNvPr id="18" name="그림 17" descr="만화 영화, 클립아트, 스케치, 디자인이(가) 표시된 사진&#10;&#10;자동 생성된 설명">
              <a:extLst>
                <a:ext uri="{FF2B5EF4-FFF2-40B4-BE49-F238E27FC236}">
                  <a16:creationId xmlns:a16="http://schemas.microsoft.com/office/drawing/2014/main" id="{EF419BE7-DA0D-E896-4DF2-0E3E968B5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109" y="2299148"/>
              <a:ext cx="2174596" cy="2174596"/>
            </a:xfrm>
            <a:prstGeom prst="rect">
              <a:avLst/>
            </a:prstGeom>
          </p:spPr>
        </p:pic>
        <p:pic>
          <p:nvPicPr>
            <p:cNvPr id="20" name="그림 19" descr="만화 영화, 스케치, 클립아트, 디자인이(가) 표시된 사진&#10;&#10;자동 생성된 설명">
              <a:extLst>
                <a:ext uri="{FF2B5EF4-FFF2-40B4-BE49-F238E27FC236}">
                  <a16:creationId xmlns:a16="http://schemas.microsoft.com/office/drawing/2014/main" id="{1F3F8097-0DF7-D597-CE5C-791A4746C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568" y="2299148"/>
              <a:ext cx="2174596" cy="21745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8487ED-F5F1-2A06-2D49-865650192324}"/>
                </a:ext>
              </a:extLst>
            </p:cNvPr>
            <p:cNvSpPr txBox="1"/>
            <p:nvPr/>
          </p:nvSpPr>
          <p:spPr>
            <a:xfrm>
              <a:off x="1238895" y="4563674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읏맨-힘찬체" panose="02000503000000000000" pitchFamily="50" charset="-127"/>
                  <a:ea typeface="읏맨-힘찬체" panose="02000503000000000000" pitchFamily="50" charset="-127"/>
                </a:rPr>
                <a:t>김경원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5F1B26-7FD5-9C95-36C3-8BFF281084C3}"/>
                </a:ext>
              </a:extLst>
            </p:cNvPr>
            <p:cNvSpPr txBox="1"/>
            <p:nvPr/>
          </p:nvSpPr>
          <p:spPr>
            <a:xfrm>
              <a:off x="3398188" y="4563674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읏맨-힘찬체" panose="02000503000000000000" pitchFamily="50" charset="-127"/>
                  <a:ea typeface="읏맨-힘찬체" panose="02000503000000000000" pitchFamily="50" charset="-127"/>
                </a:rPr>
                <a:t>김민석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C40DCA-6F6D-14FB-4290-276D34764E42}"/>
                </a:ext>
              </a:extLst>
            </p:cNvPr>
            <p:cNvSpPr txBox="1"/>
            <p:nvPr/>
          </p:nvSpPr>
          <p:spPr>
            <a:xfrm>
              <a:off x="5537814" y="4563674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읏맨-힘찬체" panose="02000503000000000000" pitchFamily="50" charset="-127"/>
                  <a:ea typeface="읏맨-힘찬체" panose="02000503000000000000" pitchFamily="50" charset="-127"/>
                </a:rPr>
                <a:t>어하림</a:t>
              </a:r>
              <a:endPara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3E8363-AB7D-DA1F-6E42-7134D70C7D42}"/>
                </a:ext>
              </a:extLst>
            </p:cNvPr>
            <p:cNvSpPr txBox="1"/>
            <p:nvPr/>
          </p:nvSpPr>
          <p:spPr>
            <a:xfrm>
              <a:off x="7687271" y="4563674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읏맨-힘찬체" panose="02000503000000000000" pitchFamily="50" charset="-127"/>
                  <a:ea typeface="읏맨-힘찬체" panose="02000503000000000000" pitchFamily="50" charset="-127"/>
                </a:rPr>
                <a:t>이현지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BD4127-A53C-5D06-6E8D-4DBC5DFE9913}"/>
                </a:ext>
              </a:extLst>
            </p:cNvPr>
            <p:cNvSpPr txBox="1"/>
            <p:nvPr/>
          </p:nvSpPr>
          <p:spPr>
            <a:xfrm>
              <a:off x="9846564" y="4563674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읏맨-힘찬체" panose="02000503000000000000" pitchFamily="50" charset="-127"/>
                  <a:ea typeface="읏맨-힘찬체" panose="02000503000000000000" pitchFamily="50" charset="-127"/>
                </a:rPr>
                <a:t>조병우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CA2B57-CCDC-8B26-8A37-33460F262091}"/>
              </a:ext>
            </a:extLst>
          </p:cNvPr>
          <p:cNvGrpSpPr/>
          <p:nvPr/>
        </p:nvGrpSpPr>
        <p:grpSpPr>
          <a:xfrm>
            <a:off x="1318242" y="5085072"/>
            <a:ext cx="9762742" cy="998992"/>
            <a:chOff x="1318242" y="5085072"/>
            <a:chExt cx="9762742" cy="99899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F4DDC5-21CC-687C-5E96-FE33F67644C6}"/>
                </a:ext>
              </a:extLst>
            </p:cNvPr>
            <p:cNvSpPr txBox="1"/>
            <p:nvPr/>
          </p:nvSpPr>
          <p:spPr>
            <a:xfrm>
              <a:off x="1318242" y="5231907"/>
              <a:ext cx="795411" cy="352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i="0" u="none" strike="noStrike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effectLst/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킹 설계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3059BF-4CE2-86F1-5DE1-B887F92E0666}"/>
                </a:ext>
              </a:extLst>
            </p:cNvPr>
            <p:cNvSpPr txBox="1"/>
            <p:nvPr/>
          </p:nvSpPr>
          <p:spPr>
            <a:xfrm>
              <a:off x="3205275" y="5085073"/>
              <a:ext cx="1334020" cy="998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i="0" u="none" strike="noStrike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effectLst/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다양한 </a:t>
              </a:r>
              <a:r>
                <a:rPr lang="ko-KR" altLang="en-US" sz="1400" i="0" u="none" strike="noStrike" dirty="0" err="1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effectLst/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체스말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i="0" u="none" strike="noStrike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effectLst/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생성 및 유형</a:t>
              </a:r>
              <a:r>
                <a:rPr lang="en-US" altLang="ko-KR" sz="1400" i="0" u="none" strike="noStrike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effectLst/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자원관리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3B18FD-8FE8-D5EF-A2FD-FC10A7F52EEE}"/>
                </a:ext>
              </a:extLst>
            </p:cNvPr>
            <p:cNvSpPr txBox="1"/>
            <p:nvPr/>
          </p:nvSpPr>
          <p:spPr>
            <a:xfrm>
              <a:off x="5537656" y="5191447"/>
              <a:ext cx="974947" cy="352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버튼 연결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AA5F78-2EBB-CA99-779E-E51B3D5386E3}"/>
                </a:ext>
              </a:extLst>
            </p:cNvPr>
            <p:cNvSpPr txBox="1"/>
            <p:nvPr/>
          </p:nvSpPr>
          <p:spPr>
            <a:xfrm>
              <a:off x="7256065" y="5085072"/>
              <a:ext cx="1837362" cy="675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 캐릭터 강화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게임 진행 상태 표시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4DD56B-86DC-447F-ADDA-450238032A73}"/>
                </a:ext>
              </a:extLst>
            </p:cNvPr>
            <p:cNvSpPr txBox="1"/>
            <p:nvPr/>
          </p:nvSpPr>
          <p:spPr>
            <a:xfrm>
              <a:off x="9567428" y="5085072"/>
              <a:ext cx="1513556" cy="675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스테이지 매니저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사운드 매니저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5328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8C7748-7950-445E-0130-EB1214898992}"/>
              </a:ext>
            </a:extLst>
          </p:cNvPr>
          <p:cNvSpPr/>
          <p:nvPr/>
        </p:nvSpPr>
        <p:spPr>
          <a:xfrm>
            <a:off x="495300" y="1028700"/>
            <a:ext cx="11163300" cy="5248071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690D-6590-22A7-98E0-4C5D0DA2E1F9}"/>
              </a:ext>
            </a:extLst>
          </p:cNvPr>
          <p:cNvSpPr txBox="1"/>
          <p:nvPr/>
        </p:nvSpPr>
        <p:spPr>
          <a:xfrm>
            <a:off x="628650" y="581229"/>
            <a:ext cx="3284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bg1"/>
                  </a:solidFill>
                </a:ln>
                <a:solidFill>
                  <a:srgbClr val="8CA1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게임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871207-8C78-F876-6D7E-719B3177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31" y="2865903"/>
            <a:ext cx="3749095" cy="2721117"/>
          </a:xfrm>
          <a:custGeom>
            <a:avLst/>
            <a:gdLst>
              <a:gd name="connsiteX0" fmla="*/ 304153 w 4433973"/>
              <a:gd name="connsiteY0" fmla="*/ 0 h 3218206"/>
              <a:gd name="connsiteX1" fmla="*/ 4129820 w 4433973"/>
              <a:gd name="connsiteY1" fmla="*/ 0 h 3218206"/>
              <a:gd name="connsiteX2" fmla="*/ 4433973 w 4433973"/>
              <a:gd name="connsiteY2" fmla="*/ 304153 h 3218206"/>
              <a:gd name="connsiteX3" fmla="*/ 4433973 w 4433973"/>
              <a:gd name="connsiteY3" fmla="*/ 2914053 h 3218206"/>
              <a:gd name="connsiteX4" fmla="*/ 4129820 w 4433973"/>
              <a:gd name="connsiteY4" fmla="*/ 3218206 h 3218206"/>
              <a:gd name="connsiteX5" fmla="*/ 304153 w 4433973"/>
              <a:gd name="connsiteY5" fmla="*/ 3218206 h 3218206"/>
              <a:gd name="connsiteX6" fmla="*/ 0 w 4433973"/>
              <a:gd name="connsiteY6" fmla="*/ 2914053 h 3218206"/>
              <a:gd name="connsiteX7" fmla="*/ 0 w 4433973"/>
              <a:gd name="connsiteY7" fmla="*/ 304153 h 3218206"/>
              <a:gd name="connsiteX8" fmla="*/ 304153 w 4433973"/>
              <a:gd name="connsiteY8" fmla="*/ 0 h 321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3973" h="3218206">
                <a:moveTo>
                  <a:pt x="304153" y="0"/>
                </a:moveTo>
                <a:lnTo>
                  <a:pt x="4129820" y="0"/>
                </a:lnTo>
                <a:cubicBezTo>
                  <a:pt x="4297799" y="0"/>
                  <a:pt x="4433973" y="136174"/>
                  <a:pt x="4433973" y="304153"/>
                </a:cubicBezTo>
                <a:lnTo>
                  <a:pt x="4433973" y="2914053"/>
                </a:lnTo>
                <a:cubicBezTo>
                  <a:pt x="4433973" y="3082032"/>
                  <a:pt x="4297799" y="3218206"/>
                  <a:pt x="4129820" y="3218206"/>
                </a:cubicBezTo>
                <a:lnTo>
                  <a:pt x="304153" y="3218206"/>
                </a:lnTo>
                <a:cubicBezTo>
                  <a:pt x="136174" y="3218206"/>
                  <a:pt x="0" y="3082032"/>
                  <a:pt x="0" y="2914053"/>
                </a:cubicBezTo>
                <a:lnTo>
                  <a:pt x="0" y="304153"/>
                </a:lnTo>
                <a:cubicBezTo>
                  <a:pt x="0" y="136174"/>
                  <a:pt x="136174" y="0"/>
                  <a:pt x="304153" y="0"/>
                </a:cubicBezTo>
                <a:close/>
              </a:path>
            </a:pathLst>
          </a:custGeom>
          <a:noFill/>
          <a:ln w="38100">
            <a:solidFill>
              <a:srgbClr val="D7DDF5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617DC8-58A8-A265-5B98-521F5E8CB89F}"/>
              </a:ext>
            </a:extLst>
          </p:cNvPr>
          <p:cNvSpPr txBox="1"/>
          <p:nvPr/>
        </p:nvSpPr>
        <p:spPr>
          <a:xfrm>
            <a:off x="6633041" y="2178600"/>
            <a:ext cx="407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2D </a:t>
            </a:r>
            <a:r>
              <a:rPr lang="ko-KR" altLang="en-US" sz="3200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타워 디펜스 게임</a:t>
            </a:r>
          </a:p>
        </p:txBody>
      </p:sp>
      <p:pic>
        <p:nvPicPr>
          <p:cNvPr id="7" name="그림 6" descr="image">
            <a:extLst>
              <a:ext uri="{FF2B5EF4-FFF2-40B4-BE49-F238E27FC236}">
                <a16:creationId xmlns:a16="http://schemas.microsoft.com/office/drawing/2014/main" id="{85150410-E781-7B86-C95E-8427D626A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66" y="2927504"/>
            <a:ext cx="4744503" cy="2659516"/>
          </a:xfrm>
          <a:custGeom>
            <a:avLst/>
            <a:gdLst>
              <a:gd name="connsiteX0" fmla="*/ 214650 w 4744503"/>
              <a:gd name="connsiteY0" fmla="*/ 0 h 2659516"/>
              <a:gd name="connsiteX1" fmla="*/ 4529853 w 4744503"/>
              <a:gd name="connsiteY1" fmla="*/ 0 h 2659516"/>
              <a:gd name="connsiteX2" fmla="*/ 4744503 w 4744503"/>
              <a:gd name="connsiteY2" fmla="*/ 214650 h 2659516"/>
              <a:gd name="connsiteX3" fmla="*/ 4744503 w 4744503"/>
              <a:gd name="connsiteY3" fmla="*/ 2444866 h 2659516"/>
              <a:gd name="connsiteX4" fmla="*/ 4529853 w 4744503"/>
              <a:gd name="connsiteY4" fmla="*/ 2659516 h 2659516"/>
              <a:gd name="connsiteX5" fmla="*/ 214650 w 4744503"/>
              <a:gd name="connsiteY5" fmla="*/ 2659516 h 2659516"/>
              <a:gd name="connsiteX6" fmla="*/ 0 w 4744503"/>
              <a:gd name="connsiteY6" fmla="*/ 2444866 h 2659516"/>
              <a:gd name="connsiteX7" fmla="*/ 0 w 4744503"/>
              <a:gd name="connsiteY7" fmla="*/ 214650 h 2659516"/>
              <a:gd name="connsiteX8" fmla="*/ 214650 w 4744503"/>
              <a:gd name="connsiteY8" fmla="*/ 0 h 265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4503" h="2659516">
                <a:moveTo>
                  <a:pt x="214650" y="0"/>
                </a:moveTo>
                <a:lnTo>
                  <a:pt x="4529853" y="0"/>
                </a:lnTo>
                <a:cubicBezTo>
                  <a:pt x="4648401" y="0"/>
                  <a:pt x="4744503" y="96102"/>
                  <a:pt x="4744503" y="214650"/>
                </a:cubicBezTo>
                <a:lnTo>
                  <a:pt x="4744503" y="2444866"/>
                </a:lnTo>
                <a:cubicBezTo>
                  <a:pt x="4744503" y="2563414"/>
                  <a:pt x="4648401" y="2659516"/>
                  <a:pt x="4529853" y="2659516"/>
                </a:cubicBezTo>
                <a:lnTo>
                  <a:pt x="214650" y="2659516"/>
                </a:lnTo>
                <a:cubicBezTo>
                  <a:pt x="96102" y="2659516"/>
                  <a:pt x="0" y="2563414"/>
                  <a:pt x="0" y="2444866"/>
                </a:cubicBezTo>
                <a:lnTo>
                  <a:pt x="0" y="214650"/>
                </a:lnTo>
                <a:cubicBezTo>
                  <a:pt x="0" y="96102"/>
                  <a:pt x="96102" y="0"/>
                  <a:pt x="214650" y="0"/>
                </a:cubicBezTo>
                <a:close/>
              </a:path>
            </a:pathLst>
          </a:custGeom>
          <a:noFill/>
          <a:ln w="38100">
            <a:solidFill>
              <a:srgbClr val="D7DDF5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303CC7-9432-0D7B-7FEC-9DF5BD4BED87}"/>
              </a:ext>
            </a:extLst>
          </p:cNvPr>
          <p:cNvSpPr txBox="1"/>
          <p:nvPr/>
        </p:nvSpPr>
        <p:spPr>
          <a:xfrm>
            <a:off x="1149931" y="239404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3E53"/>
                </a:solidFill>
                <a:latin typeface="읏맨-힘찬체" panose="02000503000000000000" pitchFamily="50" charset="-127"/>
                <a:ea typeface="읏맨-힘찬체" panose="02000503000000000000" pitchFamily="50" charset="-127"/>
              </a:rPr>
              <a:t>ref</a:t>
            </a:r>
            <a:endParaRPr lang="ko-KR" altLang="en-US" dirty="0">
              <a:solidFill>
                <a:srgbClr val="403E53"/>
              </a:solidFill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D70CE7F-6BA4-7F46-BD9D-6A6D8C6BC832}"/>
              </a:ext>
            </a:extLst>
          </p:cNvPr>
          <p:cNvSpPr/>
          <p:nvPr/>
        </p:nvSpPr>
        <p:spPr>
          <a:xfrm>
            <a:off x="5460999" y="4010025"/>
            <a:ext cx="473075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13008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41BD75-27A1-D034-2941-0533F024CD78}"/>
              </a:ext>
            </a:extLst>
          </p:cNvPr>
          <p:cNvSpPr/>
          <p:nvPr/>
        </p:nvSpPr>
        <p:spPr>
          <a:xfrm>
            <a:off x="495300" y="1028700"/>
            <a:ext cx="11163300" cy="5248071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690D-6590-22A7-98E0-4C5D0DA2E1F9}"/>
              </a:ext>
            </a:extLst>
          </p:cNvPr>
          <p:cNvSpPr txBox="1"/>
          <p:nvPr/>
        </p:nvSpPr>
        <p:spPr>
          <a:xfrm>
            <a:off x="628650" y="581229"/>
            <a:ext cx="3284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bg1"/>
                  </a:solidFill>
                </a:ln>
                <a:solidFill>
                  <a:srgbClr val="8CA1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게임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6A2AF9-D06C-67AA-AB74-A51B53DA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48" y="2104680"/>
            <a:ext cx="2372174" cy="1328788"/>
          </a:xfrm>
          <a:custGeom>
            <a:avLst/>
            <a:gdLst>
              <a:gd name="connsiteX0" fmla="*/ 170670 w 2372174"/>
              <a:gd name="connsiteY0" fmla="*/ 0 h 1328788"/>
              <a:gd name="connsiteX1" fmla="*/ 2201504 w 2372174"/>
              <a:gd name="connsiteY1" fmla="*/ 0 h 1328788"/>
              <a:gd name="connsiteX2" fmla="*/ 2372174 w 2372174"/>
              <a:gd name="connsiteY2" fmla="*/ 170670 h 1328788"/>
              <a:gd name="connsiteX3" fmla="*/ 2372174 w 2372174"/>
              <a:gd name="connsiteY3" fmla="*/ 1158118 h 1328788"/>
              <a:gd name="connsiteX4" fmla="*/ 2201504 w 2372174"/>
              <a:gd name="connsiteY4" fmla="*/ 1328788 h 1328788"/>
              <a:gd name="connsiteX5" fmla="*/ 170670 w 2372174"/>
              <a:gd name="connsiteY5" fmla="*/ 1328788 h 1328788"/>
              <a:gd name="connsiteX6" fmla="*/ 0 w 2372174"/>
              <a:gd name="connsiteY6" fmla="*/ 1158118 h 1328788"/>
              <a:gd name="connsiteX7" fmla="*/ 0 w 2372174"/>
              <a:gd name="connsiteY7" fmla="*/ 170670 h 1328788"/>
              <a:gd name="connsiteX8" fmla="*/ 170670 w 2372174"/>
              <a:gd name="connsiteY8" fmla="*/ 0 h 132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4" h="1328788">
                <a:moveTo>
                  <a:pt x="170670" y="0"/>
                </a:moveTo>
                <a:lnTo>
                  <a:pt x="2201504" y="0"/>
                </a:lnTo>
                <a:cubicBezTo>
                  <a:pt x="2295762" y="0"/>
                  <a:pt x="2372174" y="76412"/>
                  <a:pt x="2372174" y="170670"/>
                </a:cubicBezTo>
                <a:lnTo>
                  <a:pt x="2372174" y="1158118"/>
                </a:lnTo>
                <a:cubicBezTo>
                  <a:pt x="2372174" y="1252376"/>
                  <a:pt x="2295762" y="1328788"/>
                  <a:pt x="2201504" y="1328788"/>
                </a:cubicBezTo>
                <a:lnTo>
                  <a:pt x="170670" y="1328788"/>
                </a:lnTo>
                <a:cubicBezTo>
                  <a:pt x="76412" y="1328788"/>
                  <a:pt x="0" y="1252376"/>
                  <a:pt x="0" y="1158118"/>
                </a:cubicBezTo>
                <a:lnTo>
                  <a:pt x="0" y="170670"/>
                </a:lnTo>
                <a:cubicBezTo>
                  <a:pt x="0" y="76412"/>
                  <a:pt x="76412" y="0"/>
                  <a:pt x="170670" y="0"/>
                </a:cubicBezTo>
                <a:close/>
              </a:path>
            </a:pathLst>
          </a:custGeom>
          <a:noFill/>
          <a:ln w="28575">
            <a:solidFill>
              <a:srgbClr val="D7DDF5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F64A0E-FF65-7598-C8A2-AC8DB230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96" y="2093945"/>
            <a:ext cx="2423576" cy="1328788"/>
          </a:xfrm>
          <a:custGeom>
            <a:avLst/>
            <a:gdLst>
              <a:gd name="connsiteX0" fmla="*/ 170670 w 2423576"/>
              <a:gd name="connsiteY0" fmla="*/ 0 h 1328788"/>
              <a:gd name="connsiteX1" fmla="*/ 2252906 w 2423576"/>
              <a:gd name="connsiteY1" fmla="*/ 0 h 1328788"/>
              <a:gd name="connsiteX2" fmla="*/ 2423576 w 2423576"/>
              <a:gd name="connsiteY2" fmla="*/ 170670 h 1328788"/>
              <a:gd name="connsiteX3" fmla="*/ 2423576 w 2423576"/>
              <a:gd name="connsiteY3" fmla="*/ 1158118 h 1328788"/>
              <a:gd name="connsiteX4" fmla="*/ 2252906 w 2423576"/>
              <a:gd name="connsiteY4" fmla="*/ 1328788 h 1328788"/>
              <a:gd name="connsiteX5" fmla="*/ 170670 w 2423576"/>
              <a:gd name="connsiteY5" fmla="*/ 1328788 h 1328788"/>
              <a:gd name="connsiteX6" fmla="*/ 0 w 2423576"/>
              <a:gd name="connsiteY6" fmla="*/ 1158118 h 1328788"/>
              <a:gd name="connsiteX7" fmla="*/ 0 w 2423576"/>
              <a:gd name="connsiteY7" fmla="*/ 170670 h 1328788"/>
              <a:gd name="connsiteX8" fmla="*/ 170670 w 2423576"/>
              <a:gd name="connsiteY8" fmla="*/ 0 h 132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3576" h="1328788">
                <a:moveTo>
                  <a:pt x="170670" y="0"/>
                </a:moveTo>
                <a:lnTo>
                  <a:pt x="2252906" y="0"/>
                </a:lnTo>
                <a:cubicBezTo>
                  <a:pt x="2347164" y="0"/>
                  <a:pt x="2423576" y="76412"/>
                  <a:pt x="2423576" y="170670"/>
                </a:cubicBezTo>
                <a:lnTo>
                  <a:pt x="2423576" y="1158118"/>
                </a:lnTo>
                <a:cubicBezTo>
                  <a:pt x="2423576" y="1252376"/>
                  <a:pt x="2347164" y="1328788"/>
                  <a:pt x="2252906" y="1328788"/>
                </a:cubicBezTo>
                <a:lnTo>
                  <a:pt x="170670" y="1328788"/>
                </a:lnTo>
                <a:cubicBezTo>
                  <a:pt x="76412" y="1328788"/>
                  <a:pt x="0" y="1252376"/>
                  <a:pt x="0" y="1158118"/>
                </a:cubicBezTo>
                <a:lnTo>
                  <a:pt x="0" y="170670"/>
                </a:lnTo>
                <a:cubicBezTo>
                  <a:pt x="0" y="76412"/>
                  <a:pt x="76412" y="0"/>
                  <a:pt x="170670" y="0"/>
                </a:cubicBezTo>
                <a:close/>
              </a:path>
            </a:pathLst>
          </a:custGeom>
          <a:noFill/>
          <a:ln w="28575">
            <a:solidFill>
              <a:srgbClr val="D7DDF5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8D01F0-F9C3-06AF-7121-2DC717B8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65" y="1389121"/>
            <a:ext cx="3457951" cy="2076788"/>
          </a:xfrm>
          <a:custGeom>
            <a:avLst/>
            <a:gdLst>
              <a:gd name="connsiteX0" fmla="*/ 225813 w 2927350"/>
              <a:gd name="connsiteY0" fmla="*/ 0 h 1758118"/>
              <a:gd name="connsiteX1" fmla="*/ 2701537 w 2927350"/>
              <a:gd name="connsiteY1" fmla="*/ 0 h 1758118"/>
              <a:gd name="connsiteX2" fmla="*/ 2927350 w 2927350"/>
              <a:gd name="connsiteY2" fmla="*/ 225813 h 1758118"/>
              <a:gd name="connsiteX3" fmla="*/ 2927350 w 2927350"/>
              <a:gd name="connsiteY3" fmla="*/ 1532306 h 1758118"/>
              <a:gd name="connsiteX4" fmla="*/ 2747046 w 2927350"/>
              <a:gd name="connsiteY4" fmla="*/ 1753531 h 1758118"/>
              <a:gd name="connsiteX5" fmla="*/ 2701547 w 2927350"/>
              <a:gd name="connsiteY5" fmla="*/ 1758118 h 1758118"/>
              <a:gd name="connsiteX6" fmla="*/ 225803 w 2927350"/>
              <a:gd name="connsiteY6" fmla="*/ 1758118 h 1758118"/>
              <a:gd name="connsiteX7" fmla="*/ 180304 w 2927350"/>
              <a:gd name="connsiteY7" fmla="*/ 1753531 h 1758118"/>
              <a:gd name="connsiteX8" fmla="*/ 0 w 2927350"/>
              <a:gd name="connsiteY8" fmla="*/ 1532306 h 1758118"/>
              <a:gd name="connsiteX9" fmla="*/ 0 w 2927350"/>
              <a:gd name="connsiteY9" fmla="*/ 225813 h 1758118"/>
              <a:gd name="connsiteX10" fmla="*/ 225813 w 2927350"/>
              <a:gd name="connsiteY10" fmla="*/ 0 h 17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7350" h="1758118">
                <a:moveTo>
                  <a:pt x="225813" y="0"/>
                </a:moveTo>
                <a:lnTo>
                  <a:pt x="2701537" y="0"/>
                </a:lnTo>
                <a:cubicBezTo>
                  <a:pt x="2826250" y="0"/>
                  <a:pt x="2927350" y="101100"/>
                  <a:pt x="2927350" y="225813"/>
                </a:cubicBezTo>
                <a:lnTo>
                  <a:pt x="2927350" y="1532306"/>
                </a:lnTo>
                <a:cubicBezTo>
                  <a:pt x="2927350" y="1641430"/>
                  <a:pt x="2849945" y="1732475"/>
                  <a:pt x="2747046" y="1753531"/>
                </a:cubicBezTo>
                <a:lnTo>
                  <a:pt x="2701547" y="1758118"/>
                </a:lnTo>
                <a:lnTo>
                  <a:pt x="225803" y="1758118"/>
                </a:lnTo>
                <a:lnTo>
                  <a:pt x="180304" y="1753531"/>
                </a:lnTo>
                <a:cubicBezTo>
                  <a:pt x="77405" y="1732475"/>
                  <a:pt x="0" y="1641430"/>
                  <a:pt x="0" y="1532306"/>
                </a:cubicBezTo>
                <a:lnTo>
                  <a:pt x="0" y="225813"/>
                </a:lnTo>
                <a:cubicBezTo>
                  <a:pt x="0" y="101100"/>
                  <a:pt x="101100" y="0"/>
                  <a:pt x="225813" y="0"/>
                </a:cubicBezTo>
                <a:close/>
              </a:path>
            </a:pathLst>
          </a:custGeom>
          <a:noFill/>
          <a:ln w="28575">
            <a:solidFill>
              <a:srgbClr val="D7DDF5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299B1C-34C3-54E7-BB2B-A66B1AF55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562" y="3753222"/>
            <a:ext cx="7523955" cy="2138645"/>
          </a:xfrm>
          <a:custGeom>
            <a:avLst/>
            <a:gdLst>
              <a:gd name="connsiteX0" fmla="*/ 164481 w 7760971"/>
              <a:gd name="connsiteY0" fmla="*/ 0 h 2206016"/>
              <a:gd name="connsiteX1" fmla="*/ 7596490 w 7760971"/>
              <a:gd name="connsiteY1" fmla="*/ 0 h 2206016"/>
              <a:gd name="connsiteX2" fmla="*/ 7760971 w 7760971"/>
              <a:gd name="connsiteY2" fmla="*/ 164481 h 2206016"/>
              <a:gd name="connsiteX3" fmla="*/ 7760971 w 7760971"/>
              <a:gd name="connsiteY3" fmla="*/ 2041535 h 2206016"/>
              <a:gd name="connsiteX4" fmla="*/ 7596490 w 7760971"/>
              <a:gd name="connsiteY4" fmla="*/ 2206016 h 2206016"/>
              <a:gd name="connsiteX5" fmla="*/ 164481 w 7760971"/>
              <a:gd name="connsiteY5" fmla="*/ 2206016 h 2206016"/>
              <a:gd name="connsiteX6" fmla="*/ 0 w 7760971"/>
              <a:gd name="connsiteY6" fmla="*/ 2041535 h 2206016"/>
              <a:gd name="connsiteX7" fmla="*/ 0 w 7760971"/>
              <a:gd name="connsiteY7" fmla="*/ 164481 h 2206016"/>
              <a:gd name="connsiteX8" fmla="*/ 164481 w 7760971"/>
              <a:gd name="connsiteY8" fmla="*/ 0 h 22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0971" h="2206016">
                <a:moveTo>
                  <a:pt x="164481" y="0"/>
                </a:moveTo>
                <a:lnTo>
                  <a:pt x="7596490" y="0"/>
                </a:lnTo>
                <a:cubicBezTo>
                  <a:pt x="7687330" y="0"/>
                  <a:pt x="7760971" y="73641"/>
                  <a:pt x="7760971" y="164481"/>
                </a:cubicBezTo>
                <a:lnTo>
                  <a:pt x="7760971" y="2041535"/>
                </a:lnTo>
                <a:cubicBezTo>
                  <a:pt x="7760971" y="2132375"/>
                  <a:pt x="7687330" y="2206016"/>
                  <a:pt x="7596490" y="2206016"/>
                </a:cubicBezTo>
                <a:lnTo>
                  <a:pt x="164481" y="2206016"/>
                </a:lnTo>
                <a:cubicBezTo>
                  <a:pt x="73641" y="2206016"/>
                  <a:pt x="0" y="2132375"/>
                  <a:pt x="0" y="2041535"/>
                </a:cubicBezTo>
                <a:lnTo>
                  <a:pt x="0" y="164481"/>
                </a:lnTo>
                <a:cubicBezTo>
                  <a:pt x="0" y="73641"/>
                  <a:pt x="73641" y="0"/>
                  <a:pt x="164481" y="0"/>
                </a:cubicBezTo>
                <a:close/>
              </a:path>
            </a:pathLst>
          </a:custGeom>
          <a:noFill/>
          <a:ln w="38100">
            <a:solidFill>
              <a:srgbClr val="D7DDF5"/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66A0E129-C9FF-8C71-51A9-A3ABAE893884}"/>
              </a:ext>
            </a:extLst>
          </p:cNvPr>
          <p:cNvSpPr/>
          <p:nvPr/>
        </p:nvSpPr>
        <p:spPr>
          <a:xfrm>
            <a:off x="3572562" y="2534546"/>
            <a:ext cx="447586" cy="447586"/>
          </a:xfrm>
          <a:prstGeom prst="mathPlus">
            <a:avLst>
              <a:gd name="adj1" fmla="val 2104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596C638-C3E7-917D-B32F-E809DD7D0EEA}"/>
              </a:ext>
            </a:extLst>
          </p:cNvPr>
          <p:cNvSpPr/>
          <p:nvPr/>
        </p:nvSpPr>
        <p:spPr>
          <a:xfrm>
            <a:off x="6982704" y="2587025"/>
            <a:ext cx="344529" cy="34262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A9FB1-F153-A100-D042-56734908E135}"/>
              </a:ext>
            </a:extLst>
          </p:cNvPr>
          <p:cNvSpPr txBox="1"/>
          <p:nvPr/>
        </p:nvSpPr>
        <p:spPr>
          <a:xfrm>
            <a:off x="5387980" y="1478208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아이디어 구상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A6485-C9A2-A062-15A4-0008D4E1873C}"/>
              </a:ext>
            </a:extLst>
          </p:cNvPr>
          <p:cNvSpPr txBox="1"/>
          <p:nvPr/>
        </p:nvSpPr>
        <p:spPr>
          <a:xfrm>
            <a:off x="1158983" y="53485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와이어프레임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71094ED-4FB2-4A7A-BAC4-223CF63612E2}"/>
              </a:ext>
            </a:extLst>
          </p:cNvPr>
          <p:cNvSpPr/>
          <p:nvPr/>
        </p:nvSpPr>
        <p:spPr>
          <a:xfrm rot="5400000">
            <a:off x="3133426" y="5490678"/>
            <a:ext cx="255692" cy="12859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C4C929E-1CE8-0B4C-3234-D27FE38547BA}"/>
              </a:ext>
            </a:extLst>
          </p:cNvPr>
          <p:cNvSpPr/>
          <p:nvPr/>
        </p:nvSpPr>
        <p:spPr>
          <a:xfrm rot="10800000">
            <a:off x="5097490" y="1617866"/>
            <a:ext cx="255692" cy="12859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80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E40FB0C8-A3C7-5055-5887-9091E933712C}"/>
              </a:ext>
            </a:extLst>
          </p:cNvPr>
          <p:cNvSpPr/>
          <p:nvPr/>
        </p:nvSpPr>
        <p:spPr>
          <a:xfrm>
            <a:off x="2708867" y="2405069"/>
            <a:ext cx="809142" cy="3062048"/>
          </a:xfrm>
          <a:prstGeom prst="leftBracket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>
            <a:extLst>
              <a:ext uri="{FF2B5EF4-FFF2-40B4-BE49-F238E27FC236}">
                <a16:creationId xmlns:a16="http://schemas.microsoft.com/office/drawing/2014/main" id="{950D218D-3E9E-F60A-4242-F59BD9345EEA}"/>
              </a:ext>
            </a:extLst>
          </p:cNvPr>
          <p:cNvSpPr/>
          <p:nvPr/>
        </p:nvSpPr>
        <p:spPr>
          <a:xfrm>
            <a:off x="2708867" y="3397017"/>
            <a:ext cx="809142" cy="991948"/>
          </a:xfrm>
          <a:prstGeom prst="leftBracket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41BD75-27A1-D034-2941-0533F024CD78}"/>
              </a:ext>
            </a:extLst>
          </p:cNvPr>
          <p:cNvSpPr/>
          <p:nvPr/>
        </p:nvSpPr>
        <p:spPr>
          <a:xfrm>
            <a:off x="495300" y="1028700"/>
            <a:ext cx="11163300" cy="5248071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690D-6590-22A7-98E0-4C5D0DA2E1F9}"/>
              </a:ext>
            </a:extLst>
          </p:cNvPr>
          <p:cNvSpPr txBox="1"/>
          <p:nvPr/>
        </p:nvSpPr>
        <p:spPr>
          <a:xfrm>
            <a:off x="628650" y="581229"/>
            <a:ext cx="3284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bg1"/>
                  </a:solidFill>
                </a:ln>
                <a:solidFill>
                  <a:srgbClr val="8CA1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개발 내용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101B637-E15D-FA66-2B2A-F0BB6893A331}"/>
              </a:ext>
            </a:extLst>
          </p:cNvPr>
          <p:cNvSpPr/>
          <p:nvPr/>
        </p:nvSpPr>
        <p:spPr>
          <a:xfrm>
            <a:off x="1300897" y="2150457"/>
            <a:ext cx="1600200" cy="812800"/>
          </a:xfrm>
          <a:prstGeom prst="roundRect">
            <a:avLst/>
          </a:prstGeom>
          <a:solidFill>
            <a:srgbClr val="9999FF"/>
          </a:solidFill>
          <a:ln w="381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Units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AA4F8C-4A89-F7FD-34BC-3A1FC25024D8}"/>
              </a:ext>
            </a:extLst>
          </p:cNvPr>
          <p:cNvSpPr/>
          <p:nvPr/>
        </p:nvSpPr>
        <p:spPr>
          <a:xfrm>
            <a:off x="3518009" y="1998669"/>
            <a:ext cx="4544676" cy="812800"/>
          </a:xfrm>
          <a:prstGeom prst="roundRect">
            <a:avLst/>
          </a:prstGeom>
          <a:solidFill>
            <a:srgbClr val="D7DDF5">
              <a:alpha val="73000"/>
            </a:srgbClr>
          </a:solidFill>
          <a:ln w="38100"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lmuri9 Regular" panose="020B0503020202000000" pitchFamily="50" charset="-127"/>
                <a:ea typeface="Galmuri9 Regular" panose="020B0503020202000000" pitchFamily="50" charset="-127"/>
              </a:rPr>
              <a:t>UnitController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EE63DA-7D31-AB06-D216-F713EB3E8558}"/>
              </a:ext>
            </a:extLst>
          </p:cNvPr>
          <p:cNvSpPr/>
          <p:nvPr/>
        </p:nvSpPr>
        <p:spPr>
          <a:xfrm>
            <a:off x="3518009" y="2990617"/>
            <a:ext cx="1622879" cy="812800"/>
          </a:xfrm>
          <a:prstGeom prst="roundRect">
            <a:avLst/>
          </a:prstGeom>
          <a:solidFill>
            <a:srgbClr val="D7DDF5">
              <a:alpha val="73000"/>
            </a:srgbClr>
          </a:solidFill>
          <a:ln w="38100"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lmuri9 Regular" panose="020B0503020202000000" pitchFamily="50" charset="-127"/>
                <a:ea typeface="Galmuri9 Regular" panose="020B0503020202000000" pitchFamily="50" charset="-127"/>
              </a:rPr>
              <a:t>IEffect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200193-45FB-D775-401C-73D5C4B50F90}"/>
              </a:ext>
            </a:extLst>
          </p:cNvPr>
          <p:cNvSpPr/>
          <p:nvPr/>
        </p:nvSpPr>
        <p:spPr>
          <a:xfrm>
            <a:off x="3518009" y="3982565"/>
            <a:ext cx="2360276" cy="812800"/>
          </a:xfrm>
          <a:prstGeom prst="roundRect">
            <a:avLst/>
          </a:prstGeom>
          <a:solidFill>
            <a:srgbClr val="D7DDF5">
              <a:alpha val="73000"/>
            </a:srgbClr>
          </a:solidFill>
          <a:ln w="38100"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lmuri9 Regular" panose="020B0503020202000000" pitchFamily="50" charset="-127"/>
                <a:ea typeface="Galmuri9 Regular" panose="020B0503020202000000" pitchFamily="50" charset="-127"/>
              </a:rPr>
              <a:t>HealthSystem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CB6D5-657D-3AAC-BF1E-19C869223DCD}"/>
              </a:ext>
            </a:extLst>
          </p:cNvPr>
          <p:cNvSpPr/>
          <p:nvPr/>
        </p:nvSpPr>
        <p:spPr>
          <a:xfrm>
            <a:off x="3518009" y="4970717"/>
            <a:ext cx="2360276" cy="812800"/>
          </a:xfrm>
          <a:prstGeom prst="roundRect">
            <a:avLst/>
          </a:prstGeom>
          <a:solidFill>
            <a:srgbClr val="D7DDF5">
              <a:alpha val="73000"/>
            </a:srgbClr>
          </a:solidFill>
          <a:ln w="38100"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lmuri9 Regular" panose="020B0503020202000000" pitchFamily="50" charset="-127"/>
                <a:ea typeface="Galmuri9 Regular" panose="020B0503020202000000" pitchFamily="50" charset="-127"/>
              </a:rPr>
              <a:t>Animation</a:t>
            </a:r>
          </a:p>
          <a:p>
            <a:pPr algn="ctr"/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lmuri9 Regular" panose="020B0503020202000000" pitchFamily="50" charset="-127"/>
                <a:ea typeface="Galmuri9 Regular" panose="020B0503020202000000" pitchFamily="50" charset="-127"/>
              </a:rPr>
              <a:t>Controller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EEC0BE-A6D9-397E-1BFB-858286B97FDB}"/>
              </a:ext>
            </a:extLst>
          </p:cNvPr>
          <p:cNvSpPr/>
          <p:nvPr/>
        </p:nvSpPr>
        <p:spPr>
          <a:xfrm>
            <a:off x="5878285" y="2144719"/>
            <a:ext cx="1974053" cy="520700"/>
          </a:xfrm>
          <a:prstGeom prst="roundRect">
            <a:avLst/>
          </a:prstGeom>
          <a:solidFill>
            <a:srgbClr val="A3B9FF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UnitStatsSO</a:t>
            </a:r>
            <a:endParaRPr lang="ko-KR" altLang="en-US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D5EB2-EC88-1DEE-5E53-081CF317D0EE}"/>
              </a:ext>
            </a:extLst>
          </p:cNvPr>
          <p:cNvSpPr txBox="1"/>
          <p:nvPr/>
        </p:nvSpPr>
        <p:spPr>
          <a:xfrm>
            <a:off x="1153303" y="3137362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모든 종류의 </a:t>
            </a:r>
            <a:endParaRPr lang="en-US" altLang="ko-KR" dirty="0">
              <a:solidFill>
                <a:schemeClr val="bg1">
                  <a:alpha val="60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유닛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3791F-3516-1C27-6A28-E7217E7E6CCD}"/>
              </a:ext>
            </a:extLst>
          </p:cNvPr>
          <p:cNvSpPr txBox="1"/>
          <p:nvPr/>
        </p:nvSpPr>
        <p:spPr>
          <a:xfrm>
            <a:off x="5542891" y="3244188"/>
            <a:ext cx="515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근거리 공격 </a:t>
            </a:r>
            <a:r>
              <a:rPr lang="en-US" altLang="ko-KR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장거리 공격 </a:t>
            </a:r>
            <a:r>
              <a:rPr lang="en-US" altLang="ko-KR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마이닝 </a:t>
            </a:r>
            <a:r>
              <a:rPr lang="en-US" altLang="ko-KR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힐 </a:t>
            </a:r>
            <a:r>
              <a:rPr lang="en-US" altLang="ko-KR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/ …</a:t>
            </a:r>
            <a:endParaRPr lang="ko-KR" altLang="en-US" dirty="0">
              <a:solidFill>
                <a:schemeClr val="bg1">
                  <a:alpha val="60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DEAF3-DD09-BDA6-1717-C5DD8844ABE6}"/>
              </a:ext>
            </a:extLst>
          </p:cNvPr>
          <p:cNvSpPr txBox="1"/>
          <p:nvPr/>
        </p:nvSpPr>
        <p:spPr>
          <a:xfrm>
            <a:off x="8527858" y="222040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행동 로직 </a:t>
            </a:r>
            <a:r>
              <a:rPr lang="en-US" altLang="ko-KR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2325F-08D5-3C5C-D6B3-14341AABB50F}"/>
              </a:ext>
            </a:extLst>
          </p:cNvPr>
          <p:cNvSpPr txBox="1"/>
          <p:nvPr/>
        </p:nvSpPr>
        <p:spPr>
          <a:xfrm>
            <a:off x="7779437" y="4267973"/>
            <a:ext cx="288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체력 관련 </a:t>
            </a:r>
            <a:r>
              <a:rPr lang="en-US" altLang="ko-KR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죽음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80745-E744-D73B-5F8A-851838A6645F}"/>
              </a:ext>
            </a:extLst>
          </p:cNvPr>
          <p:cNvSpPr txBox="1"/>
          <p:nvPr/>
        </p:nvSpPr>
        <p:spPr>
          <a:xfrm>
            <a:off x="7852338" y="5192451"/>
            <a:ext cx="288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alpha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애니메이션 관리</a:t>
            </a:r>
          </a:p>
        </p:txBody>
      </p:sp>
    </p:spTree>
    <p:extLst>
      <p:ext uri="{BB962C8B-B14F-4D97-AF65-F5344CB8AC3E}">
        <p14:creationId xmlns:p14="http://schemas.microsoft.com/office/powerpoint/2010/main" val="323121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41BD75-27A1-D034-2941-0533F024CD78}"/>
              </a:ext>
            </a:extLst>
          </p:cNvPr>
          <p:cNvSpPr/>
          <p:nvPr/>
        </p:nvSpPr>
        <p:spPr>
          <a:xfrm>
            <a:off x="495300" y="1028700"/>
            <a:ext cx="11163300" cy="5248071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690D-6590-22A7-98E0-4C5D0DA2E1F9}"/>
              </a:ext>
            </a:extLst>
          </p:cNvPr>
          <p:cNvSpPr txBox="1"/>
          <p:nvPr/>
        </p:nvSpPr>
        <p:spPr>
          <a:xfrm>
            <a:off x="628650" y="581229"/>
            <a:ext cx="3284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bg1"/>
                  </a:solidFill>
                </a:ln>
                <a:solidFill>
                  <a:srgbClr val="8CA1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개발 내용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BB231F-2E34-74A1-D532-E2E4C587E643}"/>
              </a:ext>
            </a:extLst>
          </p:cNvPr>
          <p:cNvSpPr/>
          <p:nvPr/>
        </p:nvSpPr>
        <p:spPr>
          <a:xfrm>
            <a:off x="5019675" y="1820257"/>
            <a:ext cx="2152650" cy="812800"/>
          </a:xfrm>
          <a:prstGeom prst="roundRect">
            <a:avLst/>
          </a:prstGeom>
          <a:solidFill>
            <a:srgbClr val="9999FF"/>
          </a:solidFill>
          <a:ln w="381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Spawner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98132A8-A47E-468D-EDDD-B0A537C078C5}"/>
              </a:ext>
            </a:extLst>
          </p:cNvPr>
          <p:cNvSpPr/>
          <p:nvPr/>
        </p:nvSpPr>
        <p:spPr>
          <a:xfrm>
            <a:off x="2388852" y="3835400"/>
            <a:ext cx="2152650" cy="812800"/>
          </a:xfrm>
          <a:prstGeom prst="roundRect">
            <a:avLst/>
          </a:prstGeom>
          <a:solidFill>
            <a:srgbClr val="8CA1FC"/>
          </a:solidFill>
          <a:ln w="381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Chess</a:t>
            </a:r>
          </a:p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Spawner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39A02D9-8BB6-7780-135D-0F7DB513D7D0}"/>
              </a:ext>
            </a:extLst>
          </p:cNvPr>
          <p:cNvSpPr/>
          <p:nvPr/>
        </p:nvSpPr>
        <p:spPr>
          <a:xfrm>
            <a:off x="7650500" y="3824514"/>
            <a:ext cx="2152650" cy="812800"/>
          </a:xfrm>
          <a:prstGeom prst="roundRect">
            <a:avLst/>
          </a:prstGeom>
          <a:solidFill>
            <a:srgbClr val="8CA1FC"/>
          </a:solidFill>
          <a:ln w="381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Trump</a:t>
            </a:r>
          </a:p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Spawner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247F75-7C19-9E8C-C1C1-7184694E1122}"/>
              </a:ext>
            </a:extLst>
          </p:cNvPr>
          <p:cNvSpPr txBox="1"/>
          <p:nvPr/>
        </p:nvSpPr>
        <p:spPr>
          <a:xfrm flipH="1">
            <a:off x="4284305" y="2794769"/>
            <a:ext cx="3623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체스판을 기준으로 생성</a:t>
            </a:r>
            <a:endParaRPr lang="en-US" altLang="ko-KR" sz="1400" b="0" i="0" u="none" strike="noStrike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en-US" altLang="ko-KR" sz="1400" b="0" i="0" u="none" strike="noStrike" dirty="0" err="1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TileMap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의 월드 좌표를 가져와서 참조</a:t>
            </a:r>
            <a:endParaRPr lang="ko-KR" altLang="en-US" sz="1400" b="0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B7784-904E-0AB7-65EA-22A06CACD395}"/>
              </a:ext>
            </a:extLst>
          </p:cNvPr>
          <p:cNvSpPr txBox="1"/>
          <p:nvPr/>
        </p:nvSpPr>
        <p:spPr>
          <a:xfrm flipH="1">
            <a:off x="1108613" y="4897372"/>
            <a:ext cx="4713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마우스 </a:t>
            </a:r>
            <a:r>
              <a:rPr lang="en-US" altLang="ko-KR" sz="1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Raycast</a:t>
            </a:r>
            <a:endParaRPr lang="en-US" altLang="ko-KR" sz="1400" dirty="0">
              <a:solidFill>
                <a:schemeClr val="accent4">
                  <a:lumMod val="40000"/>
                  <a:lumOff val="60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sz="1400" b="0" dirty="0" err="1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타일맵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위 </a:t>
            </a:r>
            <a:endParaRPr lang="en-US" altLang="ko-KR" sz="1400" b="0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en-US" altLang="ko-KR" sz="1400" b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+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endParaRPr lang="en-US" altLang="ko-KR" sz="1400" b="0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sz="1400" b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아군 체스말이 존재하지 않는다는 조건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5977B-5DAD-3C82-A3D3-98234790027C}"/>
              </a:ext>
            </a:extLst>
          </p:cNvPr>
          <p:cNvSpPr txBox="1"/>
          <p:nvPr/>
        </p:nvSpPr>
        <p:spPr>
          <a:xfrm flipH="1">
            <a:off x="6370260" y="4897372"/>
            <a:ext cx="4713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가장 마지막 열에 있는 </a:t>
            </a:r>
            <a:endParaRPr lang="en-US" altLang="ko-KR" sz="1400" dirty="0">
              <a:solidFill>
                <a:schemeClr val="accent4">
                  <a:lumMod val="40000"/>
                  <a:lumOff val="60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타일들을 기준으로 생성</a:t>
            </a:r>
            <a:endParaRPr lang="en-US" altLang="ko-KR" sz="1400" dirty="0">
              <a:solidFill>
                <a:schemeClr val="accent4">
                  <a:lumMod val="40000"/>
                  <a:lumOff val="60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sz="1400" b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월드좌표를 가지고 와서 배열에 담은 후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400" b="0" dirty="0" err="1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랜덤한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수를 뽑아 이 배열에서 해당 수를 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index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로 갖는 좌표에 생성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D1B7952-1F4A-61C1-0594-FCD6D54201F6}"/>
              </a:ext>
            </a:extLst>
          </p:cNvPr>
          <p:cNvCxnSpPr>
            <a:cxnSpLocks/>
          </p:cNvCxnSpPr>
          <p:nvPr/>
        </p:nvCxnSpPr>
        <p:spPr>
          <a:xfrm flipV="1">
            <a:off x="3651459" y="2894670"/>
            <a:ext cx="733513" cy="555286"/>
          </a:xfrm>
          <a:prstGeom prst="line">
            <a:avLst/>
          </a:prstGeom>
          <a:ln w="1270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69C64-5135-A3E1-CC7E-307AB6A00D5D}"/>
              </a:ext>
            </a:extLst>
          </p:cNvPr>
          <p:cNvCxnSpPr>
            <a:cxnSpLocks/>
          </p:cNvCxnSpPr>
          <p:nvPr/>
        </p:nvCxnSpPr>
        <p:spPr>
          <a:xfrm flipH="1" flipV="1">
            <a:off x="7807029" y="2943325"/>
            <a:ext cx="820985" cy="578179"/>
          </a:xfrm>
          <a:prstGeom prst="line">
            <a:avLst/>
          </a:prstGeom>
          <a:ln w="1270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37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41BD75-27A1-D034-2941-0533F024CD78}"/>
              </a:ext>
            </a:extLst>
          </p:cNvPr>
          <p:cNvSpPr/>
          <p:nvPr/>
        </p:nvSpPr>
        <p:spPr>
          <a:xfrm>
            <a:off x="495300" y="1028700"/>
            <a:ext cx="11163300" cy="5248071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690D-6590-22A7-98E0-4C5D0DA2E1F9}"/>
              </a:ext>
            </a:extLst>
          </p:cNvPr>
          <p:cNvSpPr txBox="1"/>
          <p:nvPr/>
        </p:nvSpPr>
        <p:spPr>
          <a:xfrm>
            <a:off x="628650" y="581229"/>
            <a:ext cx="4015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bg1"/>
                  </a:solidFill>
                </a:ln>
                <a:solidFill>
                  <a:srgbClr val="8CA1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어려웠던 점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B6F23C5-EB83-77D1-6589-A58ED2F117E9}"/>
              </a:ext>
            </a:extLst>
          </p:cNvPr>
          <p:cNvSpPr/>
          <p:nvPr/>
        </p:nvSpPr>
        <p:spPr>
          <a:xfrm>
            <a:off x="1556066" y="3426212"/>
            <a:ext cx="2926443" cy="1947760"/>
          </a:xfrm>
          <a:prstGeom prst="ellipse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5E44B1B-F6B5-C139-5E6D-FDD832F6B3D8}"/>
              </a:ext>
            </a:extLst>
          </p:cNvPr>
          <p:cNvSpPr/>
          <p:nvPr/>
        </p:nvSpPr>
        <p:spPr>
          <a:xfrm>
            <a:off x="4673190" y="1989070"/>
            <a:ext cx="2926443" cy="1947760"/>
          </a:xfrm>
          <a:prstGeom prst="ellipse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A4D49F-BD7E-9F06-991D-4C1FDD72B0A6}"/>
              </a:ext>
            </a:extLst>
          </p:cNvPr>
          <p:cNvSpPr/>
          <p:nvPr/>
        </p:nvSpPr>
        <p:spPr>
          <a:xfrm>
            <a:off x="7790314" y="3429000"/>
            <a:ext cx="2926443" cy="1947760"/>
          </a:xfrm>
          <a:prstGeom prst="ellipse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FE2F7-3B6D-1AC5-9E00-BBEDD10E9E1D}"/>
              </a:ext>
            </a:extLst>
          </p:cNvPr>
          <p:cNvSpPr txBox="1"/>
          <p:nvPr/>
        </p:nvSpPr>
        <p:spPr>
          <a:xfrm>
            <a:off x="1849736" y="4107704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스코프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 조절</a:t>
            </a:r>
            <a:endParaRPr lang="ko-KR" altLang="en-US" sz="3200" b="0" i="0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4F2CC-E8B6-2879-D8C5-2E2B1AD92BD1}"/>
              </a:ext>
            </a:extLst>
          </p:cNvPr>
          <p:cNvSpPr txBox="1"/>
          <p:nvPr/>
        </p:nvSpPr>
        <p:spPr>
          <a:xfrm>
            <a:off x="4966860" y="2670562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로직 최적화</a:t>
            </a:r>
            <a:endParaRPr lang="ko-KR" altLang="en-US" sz="3200" b="0" i="0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9D6E4-4363-C80A-A68E-20972CAE9A90}"/>
              </a:ext>
            </a:extLst>
          </p:cNvPr>
          <p:cNvSpPr txBox="1"/>
          <p:nvPr/>
        </p:nvSpPr>
        <p:spPr>
          <a:xfrm>
            <a:off x="8294579" y="4107705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역할 분배</a:t>
            </a:r>
            <a:endParaRPr lang="ko-KR" altLang="en-US" sz="3200" b="0" i="0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9D94678-FB45-5BA6-4FB7-0C8B734EF68F}"/>
              </a:ext>
            </a:extLst>
          </p:cNvPr>
          <p:cNvCxnSpPr>
            <a:cxnSpLocks/>
          </p:cNvCxnSpPr>
          <p:nvPr/>
        </p:nvCxnSpPr>
        <p:spPr>
          <a:xfrm flipV="1">
            <a:off x="4311517" y="3445048"/>
            <a:ext cx="590476" cy="304654"/>
          </a:xfrm>
          <a:prstGeom prst="line">
            <a:avLst/>
          </a:prstGeom>
          <a:ln w="1270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C22E0C8-E383-9502-731B-EF933543ED3B}"/>
              </a:ext>
            </a:extLst>
          </p:cNvPr>
          <p:cNvCxnSpPr>
            <a:cxnSpLocks/>
          </p:cNvCxnSpPr>
          <p:nvPr/>
        </p:nvCxnSpPr>
        <p:spPr>
          <a:xfrm flipH="1" flipV="1">
            <a:off x="7290008" y="3445048"/>
            <a:ext cx="619249" cy="386345"/>
          </a:xfrm>
          <a:prstGeom prst="line">
            <a:avLst/>
          </a:prstGeom>
          <a:ln w="1270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F70D2C4F-58E2-A24F-3DEE-180F094BE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27905" y="-812054"/>
            <a:ext cx="2333732" cy="23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990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41BD75-27A1-D034-2941-0533F024CD78}"/>
              </a:ext>
            </a:extLst>
          </p:cNvPr>
          <p:cNvSpPr/>
          <p:nvPr/>
        </p:nvSpPr>
        <p:spPr>
          <a:xfrm>
            <a:off x="495300" y="1028700"/>
            <a:ext cx="11163300" cy="5248071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690D-6590-22A7-98E0-4C5D0DA2E1F9}"/>
              </a:ext>
            </a:extLst>
          </p:cNvPr>
          <p:cNvSpPr txBox="1"/>
          <p:nvPr/>
        </p:nvSpPr>
        <p:spPr>
          <a:xfrm>
            <a:off x="628650" y="581229"/>
            <a:ext cx="3284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bg1"/>
                  </a:solidFill>
                </a:ln>
                <a:solidFill>
                  <a:srgbClr val="8CA1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해결 방법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6A3F962-88CB-75BA-CB2B-70769F104233}"/>
              </a:ext>
            </a:extLst>
          </p:cNvPr>
          <p:cNvSpPr/>
          <p:nvPr/>
        </p:nvSpPr>
        <p:spPr>
          <a:xfrm>
            <a:off x="1556066" y="3426212"/>
            <a:ext cx="2926443" cy="2400300"/>
          </a:xfrm>
          <a:prstGeom prst="ellipse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A6F1C6-6EB1-E7DE-09A2-42BD0836DF25}"/>
              </a:ext>
            </a:extLst>
          </p:cNvPr>
          <p:cNvSpPr/>
          <p:nvPr/>
        </p:nvSpPr>
        <p:spPr>
          <a:xfrm>
            <a:off x="4673190" y="2042302"/>
            <a:ext cx="2926443" cy="2400300"/>
          </a:xfrm>
          <a:prstGeom prst="ellipse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25B754D-890F-8FAB-4C7D-93E62D3F8629}"/>
              </a:ext>
            </a:extLst>
          </p:cNvPr>
          <p:cNvSpPr/>
          <p:nvPr/>
        </p:nvSpPr>
        <p:spPr>
          <a:xfrm>
            <a:off x="7790314" y="3429000"/>
            <a:ext cx="2926443" cy="2400300"/>
          </a:xfrm>
          <a:prstGeom prst="ellipse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1C590-7A47-F569-BAC9-3541C51006C3}"/>
              </a:ext>
            </a:extLst>
          </p:cNvPr>
          <p:cNvSpPr txBox="1"/>
          <p:nvPr/>
        </p:nvSpPr>
        <p:spPr>
          <a:xfrm>
            <a:off x="2253693" y="3749702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스코프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 조절</a:t>
            </a:r>
            <a:endParaRPr lang="ko-KR" altLang="en-US" sz="2000" b="0" i="0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E2BCB4-DEDF-EE90-3198-F057B292F339}"/>
              </a:ext>
            </a:extLst>
          </p:cNvPr>
          <p:cNvSpPr txBox="1"/>
          <p:nvPr/>
        </p:nvSpPr>
        <p:spPr>
          <a:xfrm>
            <a:off x="5370817" y="2347014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로직 최적화</a:t>
            </a:r>
            <a:endParaRPr lang="ko-KR" altLang="en-US" sz="2000" b="0" i="0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D9B151-EAFC-2D38-4313-D39C9435A6BC}"/>
              </a:ext>
            </a:extLst>
          </p:cNvPr>
          <p:cNvSpPr txBox="1"/>
          <p:nvPr/>
        </p:nvSpPr>
        <p:spPr>
          <a:xfrm>
            <a:off x="8621592" y="379648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읏맨-힘찬체" panose="02000503000000000000" pitchFamily="50" charset="-127"/>
                <a:ea typeface="읏맨-힘찬체" panose="02000503000000000000" pitchFamily="50" charset="-127"/>
              </a:rPr>
              <a:t>역할 분배</a:t>
            </a:r>
            <a:endParaRPr lang="ko-KR" altLang="en-US" sz="2000" b="0" i="0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읏맨-힘찬체" panose="02000503000000000000" pitchFamily="50" charset="-127"/>
              <a:ea typeface="읏맨-힘찬체" panose="02000503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E67CD6F-A940-79BE-D811-EC78497F20C7}"/>
              </a:ext>
            </a:extLst>
          </p:cNvPr>
          <p:cNvCxnSpPr>
            <a:cxnSpLocks/>
          </p:cNvCxnSpPr>
          <p:nvPr/>
        </p:nvCxnSpPr>
        <p:spPr>
          <a:xfrm flipV="1">
            <a:off x="4311517" y="3589020"/>
            <a:ext cx="361673" cy="160682"/>
          </a:xfrm>
          <a:prstGeom prst="line">
            <a:avLst/>
          </a:prstGeom>
          <a:ln w="1270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BF92B33-D8D6-CF8C-B744-F89F25846165}"/>
              </a:ext>
            </a:extLst>
          </p:cNvPr>
          <p:cNvCxnSpPr>
            <a:cxnSpLocks/>
          </p:cNvCxnSpPr>
          <p:nvPr/>
        </p:nvCxnSpPr>
        <p:spPr>
          <a:xfrm flipH="1" flipV="1">
            <a:off x="7508397" y="3589020"/>
            <a:ext cx="400860" cy="242373"/>
          </a:xfrm>
          <a:prstGeom prst="line">
            <a:avLst/>
          </a:prstGeom>
          <a:ln w="1270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3329BC6-5871-9DE9-00A4-5CB5D140D855}"/>
              </a:ext>
            </a:extLst>
          </p:cNvPr>
          <p:cNvSpPr txBox="1"/>
          <p:nvPr/>
        </p:nvSpPr>
        <p:spPr>
          <a:xfrm>
            <a:off x="1244375" y="4203390"/>
            <a:ext cx="3069772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 err="1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스코프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조절에 집중 </a:t>
            </a:r>
            <a:endParaRPr lang="en-US" altLang="ko-KR" sz="1600" b="0" i="0" u="none" strike="noStrike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기한 내에 맞출 수 있도록 </a:t>
            </a:r>
            <a:r>
              <a:rPr lang="ko-KR" altLang="en-US" sz="1600" b="0" i="0" u="none" strike="noStrike" dirty="0" err="1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플래닝</a:t>
            </a:r>
            <a:endParaRPr lang="ko-KR" altLang="en-US" sz="1600" b="0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EB9C9-0DD3-FCBF-40E1-12648148D5AD}"/>
              </a:ext>
            </a:extLst>
          </p:cNvPr>
          <p:cNvSpPr txBox="1"/>
          <p:nvPr/>
        </p:nvSpPr>
        <p:spPr>
          <a:xfrm>
            <a:off x="4384045" y="2919939"/>
            <a:ext cx="3069772" cy="780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Scriptable Object 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채택 </a:t>
            </a:r>
            <a:endParaRPr lang="en-US" altLang="ko-KR" sz="1600" b="0" i="0" u="none" strike="noStrike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로직 재구성</a:t>
            </a:r>
            <a:endParaRPr lang="ko-KR" altLang="en-US" sz="1600" b="0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CF3376-03C7-904F-97EC-977F061E8A3C}"/>
              </a:ext>
            </a:extLst>
          </p:cNvPr>
          <p:cNvSpPr txBox="1"/>
          <p:nvPr/>
        </p:nvSpPr>
        <p:spPr>
          <a:xfrm>
            <a:off x="7524864" y="4370761"/>
            <a:ext cx="306977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겹치는 부분 빠르게 작업 </a:t>
            </a:r>
            <a:endParaRPr lang="en-US" altLang="ko-KR" sz="1600" b="0" i="0" u="none" strike="noStrike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서로 도와가며 협업 진행</a:t>
            </a:r>
            <a:endParaRPr lang="ko-KR" altLang="en-US" sz="1600" b="0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35" name="그림 34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C18049D4-1CE5-0610-6260-370AD926E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27905" y="-812054"/>
            <a:ext cx="2333732" cy="2333730"/>
          </a:xfrm>
          <a:prstGeom prst="rect">
            <a:avLst/>
          </a:prstGeom>
        </p:spPr>
      </p:pic>
      <p:pic>
        <p:nvPicPr>
          <p:cNvPr id="36" name="그림 35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95FE149F-692A-DF98-68B3-5FB7791A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233" y="4580336"/>
            <a:ext cx="2492351" cy="2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9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CAD177-9359-EF8D-0BF7-9A9EAFA82DD3}"/>
              </a:ext>
            </a:extLst>
          </p:cNvPr>
          <p:cNvSpPr/>
          <p:nvPr/>
        </p:nvSpPr>
        <p:spPr>
          <a:xfrm>
            <a:off x="495300" y="1028700"/>
            <a:ext cx="11163300" cy="5248071"/>
          </a:xfrm>
          <a:prstGeom prst="roundRect">
            <a:avLst>
              <a:gd name="adj" fmla="val 4188"/>
            </a:avLst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1F3A1-0473-7685-F98F-294BD4BF9F2B}"/>
              </a:ext>
            </a:extLst>
          </p:cNvPr>
          <p:cNvSpPr txBox="1"/>
          <p:nvPr/>
        </p:nvSpPr>
        <p:spPr>
          <a:xfrm>
            <a:off x="628650" y="581229"/>
            <a:ext cx="49231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bg1"/>
                  </a:solidFill>
                </a:ln>
                <a:solidFill>
                  <a:srgbClr val="8CA1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롯데리아 촵땡겨체" panose="02000503000000000000" pitchFamily="50" charset="-127"/>
                <a:ea typeface="롯데리아 촵땡겨체" panose="02000503000000000000" pitchFamily="50" charset="-127"/>
              </a:rPr>
              <a:t>프로젝트 회고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808136-FCEC-FBB7-D24A-9EDA9766F258}"/>
              </a:ext>
            </a:extLst>
          </p:cNvPr>
          <p:cNvSpPr/>
          <p:nvPr/>
        </p:nvSpPr>
        <p:spPr>
          <a:xfrm>
            <a:off x="1001071" y="3211554"/>
            <a:ext cx="10189858" cy="1181870"/>
          </a:xfrm>
          <a:prstGeom prst="roundRect">
            <a:avLst/>
          </a:prstGeom>
          <a:solidFill>
            <a:srgbClr val="D7DDF5">
              <a:alpha val="73000"/>
            </a:srgbClr>
          </a:solidFill>
          <a:ln w="38100"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</a:rPr>
            </a:br>
            <a:r>
              <a:rPr lang="ko-KR" altLang="en-US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이현지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게임의 전체적인 구조에 대해 생각해볼 수 있었던 프로젝트인 것 같다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개인과제를 할 때는 개발 기능이 많지 않고 범위가 좁아서 큰 틀의 구조에 대해 고민할 기회가 적었는데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팀원들과 함께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작업하다보니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혼자서는 할 수 없었던 작업들이 추가되어서 더 넓은 시각으로 구조를 바라볼 수 있었다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코드에서 부족한 점이 많지만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고민하고 성장할 수 있었던 시간이었다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ko-KR" altLang="en-US" sz="1200" dirty="0"/>
            </a:b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D5E792-7ED6-1F72-0AEA-FD75BD012E51}"/>
              </a:ext>
            </a:extLst>
          </p:cNvPr>
          <p:cNvSpPr/>
          <p:nvPr/>
        </p:nvSpPr>
        <p:spPr>
          <a:xfrm>
            <a:off x="1001071" y="4633182"/>
            <a:ext cx="10189858" cy="1313739"/>
          </a:xfrm>
          <a:prstGeom prst="roundRect">
            <a:avLst/>
          </a:prstGeom>
          <a:solidFill>
            <a:srgbClr val="D7DDF5">
              <a:alpha val="73000"/>
            </a:srgbClr>
          </a:solidFill>
          <a:ln w="38100"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조병우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주로 스테이지 매니저와 사운드 매니저를 담당했고 그 외 다른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씬과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씬 사이에 연결 등을 작업하는데 지원했었다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부족한 부분도 있었지만 개인적으로 학습하고 모르는 부분은 팀원들의 도움과 협력을 통해 성공적으로 완성할 수 있었고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200" dirty="0"/>
              <a:t>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특히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스코프를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조절해서 기한 내에 완성할 수 있었던 점과 팀원들 각자 파트 이외에도 서로 도우며 협력할 수 있는 경험이 좋았다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ko-KR" altLang="en-US" sz="1200" b="0" dirty="0">
              <a:effectLst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40F216D-9081-6F42-B081-68509BC35750}"/>
              </a:ext>
            </a:extLst>
          </p:cNvPr>
          <p:cNvSpPr/>
          <p:nvPr/>
        </p:nvSpPr>
        <p:spPr>
          <a:xfrm>
            <a:off x="1001071" y="1789926"/>
            <a:ext cx="10189858" cy="1181870"/>
          </a:xfrm>
          <a:prstGeom prst="roundRect">
            <a:avLst/>
          </a:prstGeom>
          <a:solidFill>
            <a:srgbClr val="D7DDF5">
              <a:alpha val="73000"/>
            </a:srgbClr>
          </a:solidFill>
          <a:ln w="38100"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</a:rPr>
            </a:br>
            <a:r>
              <a:rPr lang="ko-KR" altLang="en-US" sz="12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김경원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코딩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개발자등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전공도 아니고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내가 실력 제일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안좋은것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같음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작업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학습을 하는데 뇌 과부화도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많이오고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부족한점도 많았지만 팀원분들이 이해해주시고 오히려 도움을 주셔서 문제도 해결되었다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좀더 소통도 많이 하고 도움이 되고 싶었지만 실력이 부족해서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무슨소리인지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못알아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듣는 부분도 있어서 너무 아쉽다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이번 팀으로 통해 더 많은 소통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코딩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해결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방법등을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배워갈수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있어서 정말 좋았다</a:t>
            </a:r>
            <a:br>
              <a:rPr lang="ko-KR" altLang="en-US" sz="1200" dirty="0"/>
            </a:b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13" name="그림 12" descr="클립아트, 창의성이(가) 표시된 사진&#10;&#10;자동 생성된 설명">
            <a:extLst>
              <a:ext uri="{FF2B5EF4-FFF2-40B4-BE49-F238E27FC236}">
                <a16:creationId xmlns:a16="http://schemas.microsoft.com/office/drawing/2014/main" id="{96F68DC8-1E26-BCFF-5ED0-9B0CD7B5B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95" y="712999"/>
            <a:ext cx="652134" cy="631401"/>
          </a:xfrm>
          <a:prstGeom prst="rect">
            <a:avLst/>
          </a:prstGeom>
        </p:spPr>
      </p:pic>
      <p:pic>
        <p:nvPicPr>
          <p:cNvPr id="14" name="그림 13" descr="클립아트, 창의성이(가) 표시된 사진&#10;&#10;자동 생성된 설명">
            <a:extLst>
              <a:ext uri="{FF2B5EF4-FFF2-40B4-BE49-F238E27FC236}">
                <a16:creationId xmlns:a16="http://schemas.microsoft.com/office/drawing/2014/main" id="{41172EA2-71DE-57A6-1D36-68FE5A049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74" y="831970"/>
            <a:ext cx="406380" cy="39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16120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513</Words>
  <Application>Microsoft Office PowerPoint</Application>
  <PresentationFormat>와이드스크린</PresentationFormat>
  <Paragraphs>84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Galmuri9 Regular</vt:lpstr>
      <vt:lpstr>읏맨-힘찬체</vt:lpstr>
      <vt:lpstr>롯데리아 촵땡겨체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HYEONJI LEE</dc:creator>
  <cp:lastModifiedBy>HYEONJI LEE</cp:lastModifiedBy>
  <cp:revision>3</cp:revision>
  <dcterms:created xsi:type="dcterms:W3CDTF">2023-10-03T11:12:59Z</dcterms:created>
  <dcterms:modified xsi:type="dcterms:W3CDTF">2023-10-04T02:48:32Z</dcterms:modified>
</cp:coreProperties>
</file>